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94" r:id="rId3"/>
    <p:sldId id="295" r:id="rId4"/>
    <p:sldId id="297" r:id="rId5"/>
    <p:sldId id="298" r:id="rId6"/>
    <p:sldId id="299" r:id="rId7"/>
    <p:sldId id="301" r:id="rId8"/>
    <p:sldId id="300" r:id="rId9"/>
    <p:sldId id="302" r:id="rId10"/>
    <p:sldId id="304" r:id="rId11"/>
    <p:sldId id="305" r:id="rId12"/>
    <p:sldId id="307" r:id="rId13"/>
    <p:sldId id="308" r:id="rId14"/>
    <p:sldId id="309" r:id="rId15"/>
    <p:sldId id="317" r:id="rId16"/>
    <p:sldId id="313" r:id="rId17"/>
    <p:sldId id="319" r:id="rId18"/>
    <p:sldId id="32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0425EB2-B1CC-46D9-9FF0-CBBAF03656A2}">
          <p14:sldIdLst>
            <p14:sldId id="257"/>
            <p14:sldId id="294"/>
            <p14:sldId id="295"/>
            <p14:sldId id="297"/>
            <p14:sldId id="298"/>
            <p14:sldId id="299"/>
            <p14:sldId id="301"/>
            <p14:sldId id="300"/>
            <p14:sldId id="302"/>
            <p14:sldId id="304"/>
            <p14:sldId id="305"/>
            <p14:sldId id="307"/>
            <p14:sldId id="308"/>
            <p14:sldId id="309"/>
            <p14:sldId id="317"/>
            <p14:sldId id="313"/>
            <p14:sldId id="319"/>
            <p14:sldId id="32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60" d="100"/>
          <a:sy n="60" d="100"/>
        </p:scale>
        <p:origin x="96" y="12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ett Schloer" userId="9ce154c0f712c96e" providerId="LiveId" clId="{1EB4A93A-1672-4822-B58D-EC7076EF88BB}"/>
    <pc:docChg chg="modSld">
      <pc:chgData name="Harriett Schloer" userId="9ce154c0f712c96e" providerId="LiveId" clId="{1EB4A93A-1672-4822-B58D-EC7076EF88BB}" dt="2021-06-04T15:07:18.466" v="0" actId="1076"/>
      <pc:docMkLst>
        <pc:docMk/>
      </pc:docMkLst>
      <pc:sldChg chg="modSp mod">
        <pc:chgData name="Harriett Schloer" userId="9ce154c0f712c96e" providerId="LiveId" clId="{1EB4A93A-1672-4822-B58D-EC7076EF88BB}" dt="2021-06-04T15:07:18.466" v="0" actId="1076"/>
        <pc:sldMkLst>
          <pc:docMk/>
          <pc:sldMk cId="0" sldId="308"/>
        </pc:sldMkLst>
        <pc:picChg chg="mod">
          <ac:chgData name="Harriett Schloer" userId="9ce154c0f712c96e" providerId="LiveId" clId="{1EB4A93A-1672-4822-B58D-EC7076EF88BB}" dt="2021-06-04T15:07:18.466" v="0" actId="1076"/>
          <ac:picMkLst>
            <pc:docMk/>
            <pc:sldMk cId="0" sldId="308"/>
            <ac:picMk id="32771" creationId="{E4C8788B-3AE0-4357-95D2-3BAEB56CF8F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649F6F-DF48-4AF4-93FA-A1DA3E81F751}" type="datetimeFigureOut">
              <a:rPr lang="en-US" smtClean="0"/>
              <a:t>6/4/2021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4785E5-7BBD-4469-A03E-11A75439EAD6}" type="slidenum">
              <a:rPr lang="en-US" smtClean="0"/>
              <a:t>‹#›</a:t>
            </a:fld>
            <a:endParaRPr lang="en-US"/>
          </a:p>
        </p:txBody>
      </p:sp>
    </p:spTree>
    <p:extLst>
      <p:ext uri="{BB962C8B-B14F-4D97-AF65-F5344CB8AC3E}">
        <p14:creationId xmlns:p14="http://schemas.microsoft.com/office/powerpoint/2010/main" val="2227479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519A9B43-3530-4F17-A31E-79302337635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746AA77A-630C-4F83-BB3D-7A813DAF6D6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8" name="Slide Number Placeholder 3">
            <a:extLst>
              <a:ext uri="{FF2B5EF4-FFF2-40B4-BE49-F238E27FC236}">
                <a16:creationId xmlns:a16="http://schemas.microsoft.com/office/drawing/2014/main" id="{DB0295B4-AEDA-40C3-9023-25D35C9FCA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AF496FD-1987-4B78-8C16-221050EAA312}" type="slidenum">
              <a:rPr kumimoji="0" lang="en-US" altLang="en-US" sz="1200" b="0" i="0" u="none" strike="noStrike" kern="1200" cap="none" spc="0" normalizeH="0" baseline="0" noProof="0" smtClean="0">
                <a:ln>
                  <a:noFill/>
                </a:ln>
                <a:solidFill>
                  <a:prstClr val="black"/>
                </a:solidFill>
                <a:effectLst/>
                <a:uLnTx/>
                <a:uFillTx/>
                <a:latin typeface="Garamond" panose="02020404030301010803"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Garamond" panose="02020404030301010803" pitchFamily="18"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FFC3CCA-0886-405B-A6FF-B7E8FFA823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Rectangle 3">
            <a:extLst>
              <a:ext uri="{FF2B5EF4-FFF2-40B4-BE49-F238E27FC236}">
                <a16:creationId xmlns:a16="http://schemas.microsoft.com/office/drawing/2014/main" id="{B86B4813-33C8-48A8-BB46-01F471D5F15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400"/>
              <a:t>The Eerste River Hospital is located in an underprivileged area of Cape Town, South Africa.  In 2003 the RC of Constantia helped to establish a viable eye clinic in the hospital.  The first year only 52 patients received treatment for cataracts.  The program has continued to grow over the years with additional diagnostic equipment being added and this year they treated 160 patients during a single month alone.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48BF1009-3CD8-4D23-B691-DE595869639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Rectangle 3">
            <a:extLst>
              <a:ext uri="{FF2B5EF4-FFF2-40B4-BE49-F238E27FC236}">
                <a16:creationId xmlns:a16="http://schemas.microsoft.com/office/drawing/2014/main" id="{34935756-3087-4935-B2BB-57D42103A0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400"/>
              <a:t>Here we see a cataract patient being prepared for surgery by a Rotary volunteer.  Note the specialized equipment that is suspended from the overhead arm.  This was provided with the help of a Rotary Foundation Matching Grant.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01C675D5-366B-4EC0-A48F-A1778DB952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ctangle 3">
            <a:extLst>
              <a:ext uri="{FF2B5EF4-FFF2-40B4-BE49-F238E27FC236}">
                <a16:creationId xmlns:a16="http://schemas.microsoft.com/office/drawing/2014/main" id="{2D04DB3E-9893-44CD-9871-22A7935CCE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600"/>
              <a:t>A recent addition to the hospital’s equipment is an Aragon Laser supplied with the help of a Rotary Foundation grant.  Diabetes is a major problem among the poor Cape Town population and this new equipment now enables the hospital to offer retinal treatment for diabetic patients.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851AD9BB-ED75-4E69-8B3F-BED5870786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Rectangle 3">
            <a:extLst>
              <a:ext uri="{FF2B5EF4-FFF2-40B4-BE49-F238E27FC236}">
                <a16:creationId xmlns:a16="http://schemas.microsoft.com/office/drawing/2014/main" id="{7F60F84D-BC98-4080-8F79-6CA04732C92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400"/>
              <a:t>This project, sponsored by the RC of Magnolia, Arkansas (USA) and the RC of Zaheerabad, India, also received DDF funding from Districts 6170 and 6060 in Missouri as well as the Blindness Prevention Donor Advised Fund.  The project provided 500 cataract surgeries. 1,000 refractive exams with 1000 pairs of prescription glasses and 1000 pair of safety glasses for agricultural workers.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ABC13074-A524-4854-9985-E936B3A8EC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Rectangle 3">
            <a:extLst>
              <a:ext uri="{FF2B5EF4-FFF2-40B4-BE49-F238E27FC236}">
                <a16:creationId xmlns:a16="http://schemas.microsoft.com/office/drawing/2014/main" id="{FD1B7E79-E1D4-4CF0-93BA-6FD39DAC3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600"/>
              <a:t>This mother, in her early 40’s, was blind from cataracts in both eyes.  She has an 11 year old son who had to leave school in order to earn a few rupees since his mother could not work.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F07C345C-9333-4012-B8DE-06CF73F984F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Rectangle 3">
            <a:extLst>
              <a:ext uri="{FF2B5EF4-FFF2-40B4-BE49-F238E27FC236}">
                <a16:creationId xmlns:a16="http://schemas.microsoft.com/office/drawing/2014/main" id="{DAAB33CD-AB46-4196-ABF2-6DBC5FAD64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600"/>
              <a:t>She had one cataract removed as part of the Rotary project and her son is now back in school.  In 3-4 months, she will have the other cataract removed.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AA6D9EE-A4C3-44E2-96FF-BB687841D4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Rectangle 3">
            <a:extLst>
              <a:ext uri="{FF2B5EF4-FFF2-40B4-BE49-F238E27FC236}">
                <a16:creationId xmlns:a16="http://schemas.microsoft.com/office/drawing/2014/main" id="{72E6B906-5930-411D-9BBA-6000DB3E4E1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600"/>
              <a:t>Matching Grant 62332 funded 1500 cataract surgeries, 2000 refractive exams and prescription glasses and 1000 pair of safety glasses for agricultural workers.  It was sponsored by the RC of Dharmavaram Midtown in India and the RC of South Gateway in South Bend, Indiana.  Additional funding came from Districts 6060 and 6110 as well as the Blindness Prevention Donor Advised Fund.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C24A75D-3D69-4A98-AC0D-4FB10816AC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Rectangle 3">
            <a:extLst>
              <a:ext uri="{FF2B5EF4-FFF2-40B4-BE49-F238E27FC236}">
                <a16:creationId xmlns:a16="http://schemas.microsoft.com/office/drawing/2014/main" id="{D9F54081-E53F-4AAB-BF87-D85EF80EFEE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tabLst>
                <a:tab pos="2120900" algn="l"/>
              </a:tabLst>
            </a:pPr>
            <a:r>
              <a:rPr lang="en-US" altLang="en-US" sz="1600"/>
              <a:t>This young fellow is a college student studying for his Master of Arts degree.  Not only were his studies at risk, but there is great social stigma attached to having a cataract that is so visible.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6BAE7F8D-1D20-4691-8DD1-D33BC1C2CD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a:extLst>
              <a:ext uri="{FF2B5EF4-FFF2-40B4-BE49-F238E27FC236}">
                <a16:creationId xmlns:a16="http://schemas.microsoft.com/office/drawing/2014/main" id="{FDFC1FCE-6C61-4547-86A3-C0558310FA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600"/>
              <a:t>He came through the surgery with great results and is now back at his studies in earnest.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34373831-27BC-4973-BFCE-8CF0B646154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Rectangle 3">
            <a:extLst>
              <a:ext uri="{FF2B5EF4-FFF2-40B4-BE49-F238E27FC236}">
                <a16:creationId xmlns:a16="http://schemas.microsoft.com/office/drawing/2014/main" id="{866CA6DA-B4FB-4BA6-AF89-2352F1F34D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600"/>
              <a:t>Dr. Uma Ravishankar Kowshik Venkatasubbiah of the RC of Mysore West, is the Medical Director of the Usha Kiran Eye Hospital in Karnataka, India.  Through her efforts the RC of Mysore West, assisted by a TRF Matching Grant has been responsible for sponsoring numerous corrective eye surgeries.  Here are just a few of the hundreds of success stories.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F56FD8FE-AFF3-4749-B476-D2762AE66E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a:extLst>
              <a:ext uri="{FF2B5EF4-FFF2-40B4-BE49-F238E27FC236}">
                <a16:creationId xmlns:a16="http://schemas.microsoft.com/office/drawing/2014/main" id="{92F07D87-10B7-4C5E-8DF0-871E2E5A2E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BAC3EE88-EF76-41B2-9DCF-7E92094620C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Rectangle 3">
            <a:extLst>
              <a:ext uri="{FF2B5EF4-FFF2-40B4-BE49-F238E27FC236}">
                <a16:creationId xmlns:a16="http://schemas.microsoft.com/office/drawing/2014/main" id="{1677F9F9-C66F-4FB3-A3F9-0DD9020371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FE4B7DEF-B5B3-4F30-8A72-29B34D5FEF4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a:extLst>
              <a:ext uri="{FF2B5EF4-FFF2-40B4-BE49-F238E27FC236}">
                <a16:creationId xmlns:a16="http://schemas.microsoft.com/office/drawing/2014/main" id="{5A3DB765-EF46-4AAB-83FB-29B194C877F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600"/>
              <a:t>More than 1 million people live in the northwestern region of Argentina.  Before 2004 there were only two medical centers that were performing cornea transplants.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CF5F4824-F5E3-41D0-9E54-650FA566C7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a:extLst>
              <a:ext uri="{FF2B5EF4-FFF2-40B4-BE49-F238E27FC236}">
                <a16:creationId xmlns:a16="http://schemas.microsoft.com/office/drawing/2014/main" id="{044358FF-E453-4F75-9B85-194314597A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600"/>
              <a:t>In 2004, thanks to the efforts of the Rotary Club of Tucuman, Argentina, a new eye bank was opened at the Angel C. Padilla Hospital.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24BDCAB5-5705-46D5-8E92-B757A69E331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a:extLst>
              <a:ext uri="{FF2B5EF4-FFF2-40B4-BE49-F238E27FC236}">
                <a16:creationId xmlns:a16="http://schemas.microsoft.com/office/drawing/2014/main" id="{19B38DE9-6C86-4C1B-B7DC-4AB2B2FD3D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600"/>
              <a:t>Since its opening 54 cornea transplants have been performed and all have been at no charge to the low income recipients.</a:t>
            </a:r>
          </a:p>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54B97D7E-0518-4F20-B1A8-AE3FBAB056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a:extLst>
              <a:ext uri="{FF2B5EF4-FFF2-40B4-BE49-F238E27FC236}">
                <a16:creationId xmlns:a16="http://schemas.microsoft.com/office/drawing/2014/main" id="{D10EBB50-657E-4AC7-9326-ECAB78B714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600"/>
              <a:t>RI District 1990 in Western Switzerland donated $145,000 (US$) to acquire essential instruments, equipment and a patient bus for the Nepal Red Cross’s Shree Janaki Eye Hospital.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90FD3872-F80E-4142-9949-8B8BF1E589D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a:extLst>
              <a:ext uri="{FF2B5EF4-FFF2-40B4-BE49-F238E27FC236}">
                <a16:creationId xmlns:a16="http://schemas.microsoft.com/office/drawing/2014/main" id="{CFF910FA-7EA9-457E-B5D5-5676B858A4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400"/>
              <a:t>Each year this hospital restores the sight of over 6500 poor people by performing surgery necessitated by poverty-induced cataract and trachoma.  In addition, over 125,000 people receive clinical and educational services for which the bus has proven very important to reach remote populations.  The RC of Jankpur assisted the hospital in the framing of the joint eye care programs of the Swiss Red Cross and the Nepal Red Cross.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343D454-5EFC-4D11-964C-6C786D7E0F73}"/>
              </a:ext>
            </a:extLst>
          </p:cNvPr>
          <p:cNvGrpSpPr>
            <a:grpSpLocks/>
          </p:cNvGrpSpPr>
          <p:nvPr/>
        </p:nvGrpSpPr>
        <p:grpSpPr bwMode="auto">
          <a:xfrm>
            <a:off x="1" y="1"/>
            <a:ext cx="12187767" cy="6850063"/>
            <a:chOff x="0" y="0"/>
            <a:chExt cx="5758" cy="4315"/>
          </a:xfrm>
        </p:grpSpPr>
        <p:grpSp>
          <p:nvGrpSpPr>
            <p:cNvPr id="5" name="Group 3">
              <a:extLst>
                <a:ext uri="{FF2B5EF4-FFF2-40B4-BE49-F238E27FC236}">
                  <a16:creationId xmlns:a16="http://schemas.microsoft.com/office/drawing/2014/main" id="{7DC437D1-8E2E-4C10-B162-90B4CFB23BC5}"/>
                </a:ext>
              </a:extLst>
            </p:cNvPr>
            <p:cNvGrpSpPr>
              <a:grpSpLocks/>
            </p:cNvGrpSpPr>
            <p:nvPr userDrawn="1"/>
          </p:nvGrpSpPr>
          <p:grpSpPr bwMode="auto">
            <a:xfrm>
              <a:off x="1728" y="2230"/>
              <a:ext cx="4027" cy="2085"/>
              <a:chOff x="1728" y="2230"/>
              <a:chExt cx="4027" cy="2085"/>
            </a:xfrm>
          </p:grpSpPr>
          <p:sp>
            <p:nvSpPr>
              <p:cNvPr id="8" name="Freeform 4">
                <a:extLst>
                  <a:ext uri="{FF2B5EF4-FFF2-40B4-BE49-F238E27FC236}">
                    <a16:creationId xmlns:a16="http://schemas.microsoft.com/office/drawing/2014/main" id="{F45BB81E-939D-4A25-B4BD-1D1A28BD0B53}"/>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sz="1800"/>
              </a:p>
            </p:txBody>
          </p:sp>
          <p:sp>
            <p:nvSpPr>
              <p:cNvPr id="9" name="Freeform 5">
                <a:extLst>
                  <a:ext uri="{FF2B5EF4-FFF2-40B4-BE49-F238E27FC236}">
                    <a16:creationId xmlns:a16="http://schemas.microsoft.com/office/drawing/2014/main" id="{2EE52D89-C112-4B1E-8B57-D3C17371171B}"/>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sz="1800"/>
              </a:p>
            </p:txBody>
          </p:sp>
          <p:sp>
            <p:nvSpPr>
              <p:cNvPr id="10" name="Freeform 6">
                <a:extLst>
                  <a:ext uri="{FF2B5EF4-FFF2-40B4-BE49-F238E27FC236}">
                    <a16:creationId xmlns:a16="http://schemas.microsoft.com/office/drawing/2014/main" id="{7A725294-C3AD-4FD9-9637-CE44A96EE750}"/>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sz="1800"/>
              </a:p>
            </p:txBody>
          </p:sp>
          <p:sp>
            <p:nvSpPr>
              <p:cNvPr id="11" name="Freeform 7">
                <a:extLst>
                  <a:ext uri="{FF2B5EF4-FFF2-40B4-BE49-F238E27FC236}">
                    <a16:creationId xmlns:a16="http://schemas.microsoft.com/office/drawing/2014/main" id="{33622592-0E71-4E5C-A819-C0EF2DC84D03}"/>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2" name="Freeform 8">
                <a:extLst>
                  <a:ext uri="{FF2B5EF4-FFF2-40B4-BE49-F238E27FC236}">
                    <a16:creationId xmlns:a16="http://schemas.microsoft.com/office/drawing/2014/main" id="{B5CA55A5-6FD1-4EB2-AF0E-808F9345ACFD}"/>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sz="1800"/>
              </a:p>
            </p:txBody>
          </p:sp>
        </p:grpSp>
        <p:sp>
          <p:nvSpPr>
            <p:cNvPr id="6" name="Freeform 9">
              <a:extLst>
                <a:ext uri="{FF2B5EF4-FFF2-40B4-BE49-F238E27FC236}">
                  <a16:creationId xmlns:a16="http://schemas.microsoft.com/office/drawing/2014/main" id="{AEE05FB1-37C1-4B3F-AA20-6661EB349E86}"/>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sz="1800"/>
            </a:p>
          </p:txBody>
        </p:sp>
        <p:sp>
          <p:nvSpPr>
            <p:cNvPr id="7" name="Freeform 10">
              <a:extLst>
                <a:ext uri="{FF2B5EF4-FFF2-40B4-BE49-F238E27FC236}">
                  <a16:creationId xmlns:a16="http://schemas.microsoft.com/office/drawing/2014/main" id="{C7CFE440-4195-433E-8772-4ADFD79C9FF1}"/>
                </a:ext>
              </a:extLst>
            </p:cNvPr>
            <p:cNvSpPr>
              <a:spLocks/>
            </p:cNvSpPr>
            <p:nvPr/>
          </p:nvSpPr>
          <p:spPr bwMode="hidden">
            <a:xfrm>
              <a:off x="0" y="0"/>
              <a:ext cx="5758" cy="1776"/>
            </a:xfrm>
            <a:custGeom>
              <a:avLst/>
              <a:gdLst>
                <a:gd name="T0" fmla="*/ 0 w 5740"/>
                <a:gd name="T1" fmla="*/ 0 h 1906"/>
                <a:gd name="T2" fmla="*/ 0 w 5740"/>
                <a:gd name="T3" fmla="*/ 1084 h 1906"/>
                <a:gd name="T4" fmla="*/ 5884 w 5740"/>
                <a:gd name="T5" fmla="*/ 1084 h 1906"/>
                <a:gd name="T6" fmla="*/ 5884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sp>
        <p:nvSpPr>
          <p:cNvPr id="74763" name="Rectangle 11"/>
          <p:cNvSpPr>
            <a:spLocks noGrp="1" noChangeArrowheads="1"/>
          </p:cNvSpPr>
          <p:nvPr>
            <p:ph type="ctrTitle" sz="quarter"/>
          </p:nvPr>
        </p:nvSpPr>
        <p:spPr>
          <a:xfrm>
            <a:off x="914400" y="1736726"/>
            <a:ext cx="10363200" cy="1920875"/>
          </a:xfrm>
        </p:spPr>
        <p:txBody>
          <a:bodyPr/>
          <a:lstStyle>
            <a:lvl1pPr>
              <a:defRPr sz="6000"/>
            </a:lvl1pPr>
          </a:lstStyle>
          <a:p>
            <a:r>
              <a:rPr lang="en-US"/>
              <a:t>Click to edit Master title style</a:t>
            </a:r>
          </a:p>
        </p:txBody>
      </p:sp>
      <p:sp>
        <p:nvSpPr>
          <p:cNvPr id="74764"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a:extLst>
              <a:ext uri="{FF2B5EF4-FFF2-40B4-BE49-F238E27FC236}">
                <a16:creationId xmlns:a16="http://schemas.microsoft.com/office/drawing/2014/main" id="{D271A752-D1C8-4E0C-923C-A50CB28069EE}"/>
              </a:ext>
            </a:extLst>
          </p:cNvPr>
          <p:cNvSpPr>
            <a:spLocks noGrp="1" noChangeArrowheads="1"/>
          </p:cNvSpPr>
          <p:nvPr>
            <p:ph type="dt" sz="quarter" idx="10"/>
          </p:nvPr>
        </p:nvSpPr>
        <p:spPr/>
        <p:txBody>
          <a:bodyPr/>
          <a:lstStyle>
            <a:lvl1pPr>
              <a:defRPr/>
            </a:lvl1pPr>
          </a:lstStyle>
          <a:p>
            <a:pPr>
              <a:defRPr/>
            </a:pPr>
            <a:endParaRPr lang="en-US"/>
          </a:p>
        </p:txBody>
      </p:sp>
      <p:sp>
        <p:nvSpPr>
          <p:cNvPr id="14" name="Rectangle 14">
            <a:extLst>
              <a:ext uri="{FF2B5EF4-FFF2-40B4-BE49-F238E27FC236}">
                <a16:creationId xmlns:a16="http://schemas.microsoft.com/office/drawing/2014/main" id="{0D8F7243-EC2D-42D6-8499-9ADA262AEA09}"/>
              </a:ext>
            </a:extLst>
          </p:cNvPr>
          <p:cNvSpPr>
            <a:spLocks noGrp="1" noChangeArrowheads="1"/>
          </p:cNvSpPr>
          <p:nvPr>
            <p:ph type="ftr" sz="quarter" idx="11"/>
          </p:nvPr>
        </p:nvSpPr>
        <p:spPr/>
        <p:txBody>
          <a:bodyPr/>
          <a:lstStyle>
            <a:lvl1pPr>
              <a:defRPr/>
            </a:lvl1pPr>
          </a:lstStyle>
          <a:p>
            <a:pPr>
              <a:defRPr/>
            </a:pPr>
            <a:endParaRPr lang="en-US"/>
          </a:p>
        </p:txBody>
      </p:sp>
      <p:sp>
        <p:nvSpPr>
          <p:cNvPr id="15" name="Rectangle 15">
            <a:extLst>
              <a:ext uri="{FF2B5EF4-FFF2-40B4-BE49-F238E27FC236}">
                <a16:creationId xmlns:a16="http://schemas.microsoft.com/office/drawing/2014/main" id="{DC82118D-1E5A-4703-90BE-D49C3E2974ED}"/>
              </a:ext>
            </a:extLst>
          </p:cNvPr>
          <p:cNvSpPr>
            <a:spLocks noGrp="1" noChangeArrowheads="1"/>
          </p:cNvSpPr>
          <p:nvPr>
            <p:ph type="sldNum" sz="quarter" idx="12"/>
          </p:nvPr>
        </p:nvSpPr>
        <p:spPr/>
        <p:txBody>
          <a:bodyPr/>
          <a:lstStyle>
            <a:lvl1pPr>
              <a:defRPr/>
            </a:lvl1pPr>
          </a:lstStyle>
          <a:p>
            <a:pPr>
              <a:defRPr/>
            </a:pPr>
            <a:fld id="{D7D8D88A-9070-4FA8-A430-D33E490D2A80}" type="slidenum">
              <a:rPr lang="en-US" altLang="en-US"/>
              <a:pPr>
                <a:defRPr/>
              </a:pPr>
              <a:t>‹#›</a:t>
            </a:fld>
            <a:endParaRPr lang="en-US" altLang="en-US"/>
          </a:p>
        </p:txBody>
      </p:sp>
    </p:spTree>
    <p:extLst>
      <p:ext uri="{BB962C8B-B14F-4D97-AF65-F5344CB8AC3E}">
        <p14:creationId xmlns:p14="http://schemas.microsoft.com/office/powerpoint/2010/main" val="728098599"/>
      </p:ext>
    </p:extLst>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41" name="Rectangle 13">
            <a:extLst>
              <a:ext uri="{FF2B5EF4-FFF2-40B4-BE49-F238E27FC236}">
                <a16:creationId xmlns:a16="http://schemas.microsoft.com/office/drawing/2014/main" id="{623FD213-DB1C-49B7-8D7D-29F287D82CD9}"/>
              </a:ext>
            </a:extLst>
          </p:cNvPr>
          <p:cNvSpPr>
            <a:spLocks noGrp="1" noRot="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73743" name="Rectangle 15">
            <a:extLst>
              <a:ext uri="{FF2B5EF4-FFF2-40B4-BE49-F238E27FC236}">
                <a16:creationId xmlns:a16="http://schemas.microsoft.com/office/drawing/2014/main" id="{D3424BF3-180E-4E3B-B1C3-12AA54F0DFD5}"/>
              </a:ext>
            </a:extLst>
          </p:cNvPr>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Rectangle 13">
            <a:extLst>
              <a:ext uri="{FF2B5EF4-FFF2-40B4-BE49-F238E27FC236}">
                <a16:creationId xmlns:a16="http://schemas.microsoft.com/office/drawing/2014/main" id="{A69BF5C2-6B09-4D11-A93F-BE4127AF5CDB}"/>
              </a:ext>
            </a:extLst>
          </p:cNvPr>
          <p:cNvSpPr>
            <a:spLocks noGrp="1" noChangeArrowheads="1"/>
          </p:cNvSpPr>
          <p:nvPr>
            <p:ph type="dt" sz="quarter" idx="2"/>
          </p:nvPr>
        </p:nvSpPr>
        <p:spPr bwMode="auto">
          <a:xfrm>
            <a:off x="609600" y="6248400"/>
            <a:ext cx="2844800" cy="47625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26" name="Rectangle 14">
            <a:extLst>
              <a:ext uri="{FF2B5EF4-FFF2-40B4-BE49-F238E27FC236}">
                <a16:creationId xmlns:a16="http://schemas.microsoft.com/office/drawing/2014/main" id="{773A4AAD-232E-4934-8F20-A65EB26C8048}"/>
              </a:ext>
            </a:extLst>
          </p:cNvPr>
          <p:cNvSpPr>
            <a:spLocks noGrp="1" noChangeArrowheads="1"/>
          </p:cNvSpPr>
          <p:nvPr>
            <p:ph type="ftr" sz="quarter" idx="3"/>
          </p:nvPr>
        </p:nvSpPr>
        <p:spPr bwMode="auto">
          <a:xfrm>
            <a:off x="4165600" y="6251575"/>
            <a:ext cx="3860800" cy="47625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en-US"/>
          </a:p>
        </p:txBody>
      </p:sp>
      <p:sp>
        <p:nvSpPr>
          <p:cNvPr id="27" name="Rectangle 15">
            <a:extLst>
              <a:ext uri="{FF2B5EF4-FFF2-40B4-BE49-F238E27FC236}">
                <a16:creationId xmlns:a16="http://schemas.microsoft.com/office/drawing/2014/main" id="{36EE8D55-1221-4A52-B0BA-1E761CB81CEE}"/>
              </a:ext>
            </a:extLst>
          </p:cNvPr>
          <p:cNvSpPr>
            <a:spLocks noGrp="1" noChangeArrowheads="1"/>
          </p:cNvSpPr>
          <p:nvPr>
            <p:ph type="sldNum" sz="quarter" idx="4"/>
          </p:nvPr>
        </p:nvSpPr>
        <p:spPr bwMode="auto">
          <a:xfrm>
            <a:off x="8737600" y="6254750"/>
            <a:ext cx="2844800" cy="47625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DC38D787-A390-4289-8A0D-7DD64C95FF5D}" type="slidenum">
              <a:rPr lang="en-US" altLang="en-US"/>
              <a:pPr>
                <a:defRPr/>
              </a:pPr>
              <a:t>‹#›</a:t>
            </a:fld>
            <a:endParaRPr lang="en-US" altLang="en-US"/>
          </a:p>
        </p:txBody>
      </p:sp>
    </p:spTree>
    <p:extLst>
      <p:ext uri="{BB962C8B-B14F-4D97-AF65-F5344CB8AC3E}">
        <p14:creationId xmlns:p14="http://schemas.microsoft.com/office/powerpoint/2010/main" val="1858985113"/>
      </p:ext>
    </p:extLst>
  </p:cSld>
  <p:clrMap bg1="dk2" tx1="lt1" bg2="dk1" tx2="lt2" accent1="accent1" accent2="accent2" accent3="accent3" accent4="accent4" accent5="accent5" accent6="accent6" hlink="hlink" folHlink="folHlink"/>
  <p:sldLayoutIdLst>
    <p:sldLayoutId id="2147483661" r:id="rId1"/>
  </p:sldLayoutIdLst>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Trebuchet MS" pitchFamily="34"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Trebuchet MS" pitchFamily="34"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Trebuchet MS" pitchFamily="34"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Trebuchet MS"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Arial" charset="0"/>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Arial" charset="0"/>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Arial" charset="0"/>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a:extLst>
              <a:ext uri="{FF2B5EF4-FFF2-40B4-BE49-F238E27FC236}">
                <a16:creationId xmlns:a16="http://schemas.microsoft.com/office/drawing/2014/main" id="{D982575B-BF1F-428B-863A-E305D829FAD5}"/>
              </a:ext>
            </a:extLst>
          </p:cNvPr>
          <p:cNvSpPr>
            <a:spLocks noChangeArrowheads="1"/>
          </p:cNvSpPr>
          <p:nvPr/>
        </p:nvSpPr>
        <p:spPr bwMode="auto">
          <a:xfrm>
            <a:off x="5864226" y="1295400"/>
            <a:ext cx="354013" cy="183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Arial" panose="020B0604020202020204" pitchFamily="34" charset="0"/>
              </a:defRPr>
            </a:lvl9pPr>
          </a:lstStyle>
          <a:p>
            <a:pPr algn="ctr" fontAlgn="base">
              <a:spcBef>
                <a:spcPct val="0"/>
              </a:spcBef>
              <a:spcAft>
                <a:spcPct val="0"/>
              </a:spcAft>
              <a:buClrTx/>
              <a:buSzTx/>
              <a:buNone/>
            </a:pPr>
            <a:endParaRPr lang="en-US" altLang="en-US" sz="4800">
              <a:solidFill>
                <a:srgbClr val="FFFFFF"/>
              </a:solidFill>
            </a:endParaRPr>
          </a:p>
          <a:p>
            <a:pPr algn="ctr" fontAlgn="base">
              <a:spcBef>
                <a:spcPct val="0"/>
              </a:spcBef>
              <a:spcAft>
                <a:spcPct val="0"/>
              </a:spcAft>
              <a:buClrTx/>
              <a:buSzTx/>
              <a:buNone/>
            </a:pPr>
            <a:r>
              <a:rPr lang="en-US" altLang="en-US" sz="4800">
                <a:solidFill>
                  <a:srgbClr val="FFFFFF"/>
                </a:solidFill>
              </a:rPr>
              <a:t> </a:t>
            </a:r>
          </a:p>
          <a:p>
            <a:pPr algn="ctr" fontAlgn="base">
              <a:spcBef>
                <a:spcPct val="0"/>
              </a:spcBef>
              <a:spcAft>
                <a:spcPct val="0"/>
              </a:spcAft>
              <a:buClrTx/>
              <a:buSzTx/>
              <a:buNone/>
            </a:pPr>
            <a:endParaRPr lang="en-US" altLang="en-US" sz="1800">
              <a:solidFill>
                <a:srgbClr val="FF0000"/>
              </a:solidFill>
            </a:endParaRPr>
          </a:p>
        </p:txBody>
      </p:sp>
      <p:sp>
        <p:nvSpPr>
          <p:cNvPr id="5123" name="Rectangle 5">
            <a:extLst>
              <a:ext uri="{FF2B5EF4-FFF2-40B4-BE49-F238E27FC236}">
                <a16:creationId xmlns:a16="http://schemas.microsoft.com/office/drawing/2014/main" id="{2AAFCAE7-ABA3-481A-88F4-C786D34D5E8F}"/>
              </a:ext>
            </a:extLst>
          </p:cNvPr>
          <p:cNvSpPr>
            <a:spLocks noGrp="1" noChangeArrowheads="1"/>
          </p:cNvSpPr>
          <p:nvPr>
            <p:ph type="ctrTitle"/>
          </p:nvPr>
        </p:nvSpPr>
        <p:spPr>
          <a:xfrm>
            <a:off x="2209800" y="3413126"/>
            <a:ext cx="7772400" cy="1920875"/>
          </a:xfrm>
        </p:spPr>
        <p:txBody>
          <a:bodyPr/>
          <a:lstStyle/>
          <a:p>
            <a:pPr eaLnBrk="1" hangingPunct="1"/>
            <a:r>
              <a:rPr lang="en-US" altLang="en-US" sz="4800">
                <a:solidFill>
                  <a:schemeClr val="tx1"/>
                </a:solidFill>
                <a:effectLst/>
                <a:latin typeface="Trebuchet MS" panose="020B0603020202020204" pitchFamily="34" charset="0"/>
              </a:rPr>
              <a:t>The Work of the</a:t>
            </a:r>
            <a:br>
              <a:rPr lang="en-US" altLang="en-US" sz="4800">
                <a:solidFill>
                  <a:schemeClr val="tx1"/>
                </a:solidFill>
                <a:effectLst/>
                <a:latin typeface="Trebuchet MS" panose="020B0603020202020204" pitchFamily="34" charset="0"/>
              </a:rPr>
            </a:br>
            <a:r>
              <a:rPr lang="en-US" altLang="en-US" sz="4800">
                <a:solidFill>
                  <a:schemeClr val="tx1"/>
                </a:solidFill>
                <a:effectLst/>
                <a:latin typeface="Trebuchet MS" panose="020B0603020202020204" pitchFamily="34" charset="0"/>
              </a:rPr>
              <a:t>Blindness Prevention</a:t>
            </a:r>
            <a:br>
              <a:rPr lang="en-US" altLang="en-US" sz="4800">
                <a:solidFill>
                  <a:schemeClr val="tx1"/>
                </a:solidFill>
                <a:effectLst/>
                <a:latin typeface="Trebuchet MS" panose="020B0603020202020204" pitchFamily="34" charset="0"/>
              </a:rPr>
            </a:br>
            <a:r>
              <a:rPr lang="en-US" altLang="en-US" sz="4800">
                <a:solidFill>
                  <a:schemeClr val="tx1"/>
                </a:solidFill>
                <a:effectLst/>
                <a:latin typeface="Trebuchet MS" panose="020B0603020202020204" pitchFamily="34" charset="0"/>
              </a:rPr>
              <a:t>Rotary Action Group</a:t>
            </a:r>
          </a:p>
        </p:txBody>
      </p:sp>
      <p:pic>
        <p:nvPicPr>
          <p:cNvPr id="3" name="Picture 2" descr="Diagram&#10;&#10;Description automatically generated with low confidence">
            <a:extLst>
              <a:ext uri="{FF2B5EF4-FFF2-40B4-BE49-F238E27FC236}">
                <a16:creationId xmlns:a16="http://schemas.microsoft.com/office/drawing/2014/main" id="{179FDEA2-9490-4552-BC81-308EDECC4BC6}"/>
              </a:ext>
            </a:extLst>
          </p:cNvPr>
          <p:cNvPicPr>
            <a:picLocks noChangeAspect="1"/>
          </p:cNvPicPr>
          <p:nvPr/>
        </p:nvPicPr>
        <p:blipFill rotWithShape="1">
          <a:blip r:embed="rId3"/>
          <a:srcRect l="3544" t="11372" r="6885" b="12808"/>
          <a:stretch/>
        </p:blipFill>
        <p:spPr>
          <a:xfrm>
            <a:off x="2941638" y="1143000"/>
            <a:ext cx="6553200" cy="1524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a:extLst>
              <a:ext uri="{FF2B5EF4-FFF2-40B4-BE49-F238E27FC236}">
                <a16:creationId xmlns:a16="http://schemas.microsoft.com/office/drawing/2014/main" id="{6E3613B7-1D54-4418-B504-884288D38DBF}"/>
              </a:ext>
            </a:extLst>
          </p:cNvPr>
          <p:cNvSpPr>
            <a:spLocks noGrp="1" noRot="1" noChangeArrowheads="1"/>
          </p:cNvSpPr>
          <p:nvPr>
            <p:ph type="ctrTitle" idx="4294967295"/>
          </p:nvPr>
        </p:nvSpPr>
        <p:spPr>
          <a:xfrm>
            <a:off x="2352675" y="1835151"/>
            <a:ext cx="77724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ffectLst/>
                <a:latin typeface="Trebuchet MS" panose="020B0603020202020204" pitchFamily="34" charset="0"/>
              </a:rPr>
              <a:t>Eerste River Hospital</a:t>
            </a:r>
            <a:br>
              <a:rPr lang="en-US" altLang="en-US">
                <a:effectLst/>
                <a:latin typeface="Trebuchet MS" panose="020B0603020202020204" pitchFamily="34" charset="0"/>
              </a:rPr>
            </a:br>
            <a:r>
              <a:rPr lang="en-US" altLang="en-US">
                <a:effectLst/>
                <a:latin typeface="Trebuchet MS" panose="020B0603020202020204" pitchFamily="34" charset="0"/>
              </a:rPr>
              <a:t>Cape Town, South Africa</a:t>
            </a:r>
          </a:p>
        </p:txBody>
      </p:sp>
      <p:sp>
        <p:nvSpPr>
          <p:cNvPr id="7171" name="Rectangle 5">
            <a:extLst>
              <a:ext uri="{FF2B5EF4-FFF2-40B4-BE49-F238E27FC236}">
                <a16:creationId xmlns:a16="http://schemas.microsoft.com/office/drawing/2014/main" id="{091F0F17-D5F3-41BE-9FE5-4554BF18280A}"/>
              </a:ext>
            </a:extLst>
          </p:cNvPr>
          <p:cNvSpPr>
            <a:spLocks noGrp="1" noChangeArrowheads="1"/>
          </p:cNvSpPr>
          <p:nvPr>
            <p:ph type="subTitle" idx="4294967295"/>
          </p:nvPr>
        </p:nvSpPr>
        <p:spPr>
          <a:xfrm>
            <a:off x="2819400" y="3600450"/>
            <a:ext cx="6400800" cy="1276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None/>
            </a:pPr>
            <a:r>
              <a:rPr lang="en-US" altLang="en-US">
                <a:effectLst/>
                <a:latin typeface="Trebuchet MS" panose="020B0603020202020204" pitchFamily="34" charset="0"/>
              </a:rPr>
              <a:t>Sponsor</a:t>
            </a:r>
          </a:p>
          <a:p>
            <a:pPr marL="0" indent="0" algn="ctr">
              <a:buNone/>
            </a:pPr>
            <a:r>
              <a:rPr lang="en-US" altLang="en-US">
                <a:effectLst/>
                <a:latin typeface="Trebuchet MS" panose="020B0603020202020204" pitchFamily="34" charset="0"/>
              </a:rPr>
              <a:t>RC of Constantia (Cape Town, SA)</a:t>
            </a:r>
          </a:p>
        </p:txBody>
      </p:sp>
      <p:sp>
        <p:nvSpPr>
          <p:cNvPr id="5" name="Rectangle 5">
            <a:extLst>
              <a:ext uri="{FF2B5EF4-FFF2-40B4-BE49-F238E27FC236}">
                <a16:creationId xmlns:a16="http://schemas.microsoft.com/office/drawing/2014/main" id="{9562F0E9-CF89-4851-BDBE-A78E39244EC9}"/>
              </a:ext>
            </a:extLst>
          </p:cNvPr>
          <p:cNvSpPr txBox="1">
            <a:spLocks noChangeArrowheads="1"/>
          </p:cNvSpPr>
          <p:nvPr/>
        </p:nvSpPr>
        <p:spPr bwMode="auto">
          <a:xfrm>
            <a:off x="2362200" y="4953000"/>
            <a:ext cx="7315200" cy="1276350"/>
          </a:xfrm>
          <a:prstGeom prst="rect">
            <a:avLst/>
          </a:prstGeom>
          <a:noFill/>
          <a:ln w="9525">
            <a:noFill/>
            <a:miter lim="800000"/>
            <a:headEnd/>
            <a:tailEnd/>
          </a:ln>
          <a:effectLst/>
        </p:spPr>
        <p:txBody>
          <a:bodyPr/>
          <a:lst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Arial" charset="0"/>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Arial" charset="0"/>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Arial" charset="0"/>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indent="0" algn="ctr">
              <a:buClr>
                <a:srgbClr val="FFCC00"/>
              </a:buClr>
              <a:buNone/>
              <a:defRPr/>
            </a:pPr>
            <a:r>
              <a:rPr lang="en-US" altLang="en-US" sz="1400" dirty="0">
                <a:solidFill>
                  <a:srgbClr val="FFFFFF"/>
                </a:solidFill>
              </a:rPr>
              <a:t>The </a:t>
            </a:r>
            <a:r>
              <a:rPr lang="en-US" altLang="en-US" sz="1400" dirty="0" err="1">
                <a:solidFill>
                  <a:srgbClr val="FFFFFF"/>
                </a:solidFill>
              </a:rPr>
              <a:t>Eerste</a:t>
            </a:r>
            <a:r>
              <a:rPr lang="en-US" altLang="en-US" sz="1400" dirty="0">
                <a:solidFill>
                  <a:srgbClr val="FFFFFF"/>
                </a:solidFill>
              </a:rPr>
              <a:t> River Hospital is located in an underprivileged area of Cape Town, South Africa.  In 2003 the RC of Constantia helped to establish a viable eye clinic in the hospital.  The first year only 52 patients received treatment for cataracts.  The program has continued to grow over the years with additional diagnostic equipment being added and now they are treating 150+ patients each month.  </a:t>
            </a:r>
          </a:p>
        </p:txBody>
      </p:sp>
      <p:pic>
        <p:nvPicPr>
          <p:cNvPr id="6" name="Picture 5" descr="Diagram&#10;&#10;Description automatically generated with low confidence">
            <a:extLst>
              <a:ext uri="{FF2B5EF4-FFF2-40B4-BE49-F238E27FC236}">
                <a16:creationId xmlns:a16="http://schemas.microsoft.com/office/drawing/2014/main" id="{65B058EC-8909-4CEF-A456-76EC379F64F5}"/>
              </a:ext>
            </a:extLst>
          </p:cNvPr>
          <p:cNvPicPr>
            <a:picLocks noChangeAspect="1"/>
          </p:cNvPicPr>
          <p:nvPr/>
        </p:nvPicPr>
        <p:blipFill rotWithShape="1">
          <a:blip r:embed="rId3"/>
          <a:srcRect l="3544" t="11372" r="6885" b="12808"/>
          <a:stretch/>
        </p:blipFill>
        <p:spPr>
          <a:xfrm>
            <a:off x="5867400" y="328613"/>
            <a:ext cx="4587240" cy="106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P9072062">
            <a:extLst>
              <a:ext uri="{FF2B5EF4-FFF2-40B4-BE49-F238E27FC236}">
                <a16:creationId xmlns:a16="http://schemas.microsoft.com/office/drawing/2014/main" id="{71A9552E-AB20-467F-B96C-8C22F7C0DFA5}"/>
              </a:ext>
            </a:extLst>
          </p:cNvPr>
          <p:cNvPicPr>
            <a:picLocks noChangeAspect="1" noChangeArrowheads="1"/>
          </p:cNvPicPr>
          <p:nvPr/>
        </p:nvPicPr>
        <p:blipFill>
          <a:blip r:embed="rId3">
            <a:lum bright="12000" contrast="6000"/>
          </a:blip>
          <a:srcRect/>
          <a:stretch>
            <a:fillRect/>
          </a:stretch>
        </p:blipFill>
        <p:spPr bwMode="auto">
          <a:xfrm>
            <a:off x="2590800" y="0"/>
            <a:ext cx="7391400" cy="5543550"/>
          </a:xfrm>
          <a:prstGeom prst="rect">
            <a:avLst/>
          </a:prstGeom>
          <a:ln>
            <a:noFill/>
          </a:ln>
          <a:effectLst>
            <a:softEdge rad="112500"/>
          </a:effectLst>
        </p:spPr>
      </p:pic>
      <p:sp>
        <p:nvSpPr>
          <p:cNvPr id="3" name="Subtitle 2">
            <a:extLst>
              <a:ext uri="{FF2B5EF4-FFF2-40B4-BE49-F238E27FC236}">
                <a16:creationId xmlns:a16="http://schemas.microsoft.com/office/drawing/2014/main" id="{0410BAEB-8BDB-4D7A-9C85-04B2CDCA8D3E}"/>
              </a:ext>
            </a:extLst>
          </p:cNvPr>
          <p:cNvSpPr>
            <a:spLocks noGrp="1"/>
          </p:cNvSpPr>
          <p:nvPr>
            <p:ph type="subTitle" sz="quarter" idx="1"/>
          </p:nvPr>
        </p:nvSpPr>
        <p:spPr>
          <a:xfrm>
            <a:off x="3200400" y="5891213"/>
            <a:ext cx="6096000" cy="762000"/>
          </a:xfrm>
        </p:spPr>
        <p:txBody>
          <a:bodyPr/>
          <a:lstStyle/>
          <a:p>
            <a:pPr>
              <a:defRPr/>
            </a:pPr>
            <a:r>
              <a:rPr lang="en-US" altLang="en-US" sz="1200" dirty="0"/>
              <a:t>Here you see a cataract patient being prepared for surgery by a Rotary volunteer who is an ophthalmic surgeon.  Note the specialized equipment that is suspended from the overhead arm.  This was provided with the help of a Rotary Foundation Matching Grant.</a:t>
            </a:r>
          </a:p>
          <a:p>
            <a:pPr algn="l">
              <a:defRPr/>
            </a:pP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P9072069">
            <a:extLst>
              <a:ext uri="{FF2B5EF4-FFF2-40B4-BE49-F238E27FC236}">
                <a16:creationId xmlns:a16="http://schemas.microsoft.com/office/drawing/2014/main" id="{B5000F84-4A39-4E0E-97C1-02E510159A48}"/>
              </a:ext>
            </a:extLst>
          </p:cNvPr>
          <p:cNvPicPr>
            <a:picLocks noChangeAspect="1" noChangeArrowheads="1"/>
          </p:cNvPicPr>
          <p:nvPr/>
        </p:nvPicPr>
        <p:blipFill>
          <a:blip r:embed="rId3">
            <a:lum bright="6000" contrast="6000"/>
          </a:blip>
          <a:srcRect/>
          <a:stretch>
            <a:fillRect/>
          </a:stretch>
        </p:blipFill>
        <p:spPr bwMode="auto">
          <a:xfrm>
            <a:off x="2319384" y="1"/>
            <a:ext cx="7553233" cy="5664925"/>
          </a:xfrm>
          <a:prstGeom prst="rect">
            <a:avLst/>
          </a:prstGeom>
          <a:ln>
            <a:noFill/>
          </a:ln>
          <a:effectLst>
            <a:softEdge rad="112500"/>
          </a:effectLst>
        </p:spPr>
      </p:pic>
      <p:sp>
        <p:nvSpPr>
          <p:cNvPr id="3" name="Subtitle 2">
            <a:extLst>
              <a:ext uri="{FF2B5EF4-FFF2-40B4-BE49-F238E27FC236}">
                <a16:creationId xmlns:a16="http://schemas.microsoft.com/office/drawing/2014/main" id="{EC9239B7-93A8-4890-807D-2D5B245207E7}"/>
              </a:ext>
            </a:extLst>
          </p:cNvPr>
          <p:cNvSpPr>
            <a:spLocks noGrp="1"/>
          </p:cNvSpPr>
          <p:nvPr>
            <p:ph type="subTitle" sz="quarter" idx="1"/>
          </p:nvPr>
        </p:nvSpPr>
        <p:spPr>
          <a:xfrm>
            <a:off x="2393950" y="5791200"/>
            <a:ext cx="7359650" cy="939800"/>
          </a:xfrm>
        </p:spPr>
        <p:txBody>
          <a:bodyPr/>
          <a:lstStyle/>
          <a:p>
            <a:pPr>
              <a:defRPr/>
            </a:pPr>
            <a:r>
              <a:rPr lang="en-US" altLang="en-US" sz="1400" dirty="0"/>
              <a:t>An important new addition to the hospital’s equipment is an Aragon Laser supplied with the help of a Rotary Foundation grant.  Diabetes is a major problem among the poor Cape Town population and this new equipment now enables the hospital to offer retinal treatment for diabetic patients.  </a:t>
            </a:r>
          </a:p>
          <a:p>
            <a:pPr algn="l">
              <a:defRPr/>
            </a:pPr>
            <a:endParaRPr lang="en-US" sz="1400" dirty="0"/>
          </a:p>
        </p:txBody>
      </p:sp>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1B164552-D88B-4C59-B1E3-914E049E4285}"/>
              </a:ext>
            </a:extLst>
          </p:cNvPr>
          <p:cNvSpPr>
            <a:spLocks noGrp="1" noRot="1" noChangeArrowheads="1"/>
          </p:cNvSpPr>
          <p:nvPr>
            <p:ph type="ctrTitle" sz="quarter"/>
          </p:nvPr>
        </p:nvSpPr>
        <p:spPr>
          <a:xfrm>
            <a:off x="2209800" y="2362200"/>
            <a:ext cx="77724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ffectLst/>
                <a:latin typeface="Trebuchet MS" panose="020B0603020202020204" pitchFamily="34" charset="0"/>
              </a:rPr>
              <a:t>Zaheerabad, India</a:t>
            </a:r>
          </a:p>
        </p:txBody>
      </p:sp>
      <p:sp>
        <p:nvSpPr>
          <p:cNvPr id="13315" name="Rectangle 3">
            <a:extLst>
              <a:ext uri="{FF2B5EF4-FFF2-40B4-BE49-F238E27FC236}">
                <a16:creationId xmlns:a16="http://schemas.microsoft.com/office/drawing/2014/main" id="{227FABDD-4217-40D4-8645-8B4CB0E8AD6C}"/>
              </a:ext>
            </a:extLst>
          </p:cNvPr>
          <p:cNvSpPr>
            <a:spLocks noGrp="1" noChangeArrowheads="1"/>
          </p:cNvSpPr>
          <p:nvPr>
            <p:ph type="subTitle" sz="quarter" idx="1"/>
          </p:nvPr>
        </p:nvSpPr>
        <p:spPr>
          <a:xfrm>
            <a:off x="2886076" y="3200400"/>
            <a:ext cx="6562725" cy="175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ffectLst/>
                <a:latin typeface="Trebuchet MS" panose="020B0603020202020204" pitchFamily="34" charset="0"/>
              </a:rPr>
              <a:t>RC of Magnolia, Arkansas (USA)</a:t>
            </a:r>
          </a:p>
          <a:p>
            <a:r>
              <a:rPr lang="en-US" altLang="en-US">
                <a:effectLst/>
                <a:latin typeface="Trebuchet MS" panose="020B0603020202020204" pitchFamily="34" charset="0"/>
              </a:rPr>
              <a:t>And</a:t>
            </a:r>
          </a:p>
          <a:p>
            <a:r>
              <a:rPr lang="en-US" altLang="en-US">
                <a:effectLst/>
                <a:latin typeface="Trebuchet MS" panose="020B0603020202020204" pitchFamily="34" charset="0"/>
              </a:rPr>
              <a:t>RC of Zaheerabad, India</a:t>
            </a:r>
          </a:p>
        </p:txBody>
      </p:sp>
      <p:sp>
        <p:nvSpPr>
          <p:cNvPr id="5" name="Rectangle 3">
            <a:extLst>
              <a:ext uri="{FF2B5EF4-FFF2-40B4-BE49-F238E27FC236}">
                <a16:creationId xmlns:a16="http://schemas.microsoft.com/office/drawing/2014/main" id="{6370AB6E-AE5F-45BC-9EB7-D668AEB05917}"/>
              </a:ext>
            </a:extLst>
          </p:cNvPr>
          <p:cNvSpPr txBox="1">
            <a:spLocks noChangeArrowheads="1"/>
          </p:cNvSpPr>
          <p:nvPr/>
        </p:nvSpPr>
        <p:spPr bwMode="auto">
          <a:xfrm>
            <a:off x="3048000" y="5257801"/>
            <a:ext cx="6400800" cy="1254125"/>
          </a:xfrm>
          <a:prstGeom prst="rect">
            <a:avLst/>
          </a:prstGeom>
          <a:noFill/>
          <a:ln w="9525">
            <a:noFill/>
            <a:miter lim="800000"/>
            <a:headEnd/>
            <a:tailEnd/>
          </a:ln>
          <a:effectLst/>
        </p:spPr>
        <p:txBody>
          <a:bodyPr/>
          <a:lstStyle>
            <a:lvl1pPr marL="0" indent="0" algn="ctr" rtl="0" eaLnBrk="0" fontAlgn="base" hangingPunct="0">
              <a:spcBef>
                <a:spcPct val="20000"/>
              </a:spcBef>
              <a:spcAft>
                <a:spcPct val="0"/>
              </a:spcAft>
              <a:buClr>
                <a:schemeClr val="hlink"/>
              </a:buClr>
              <a:buSzPct val="70000"/>
              <a:buFont typeface="Wingdings" pitchFamily="2" charset="2"/>
              <a:buNone/>
              <a:defRPr sz="3200">
                <a:solidFill>
                  <a:schemeClr val="tx1"/>
                </a:solidFill>
                <a:effectLst>
                  <a:outerShdw blurRad="38100" dist="38100" dir="2700000" algn="tl">
                    <a:srgbClr val="000000"/>
                  </a:outerShdw>
                </a:effectLst>
                <a:latin typeface="Arial" charset="0"/>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Arial" charset="0"/>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Arial" charset="0"/>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a:buClr>
                <a:srgbClr val="FFCC00"/>
              </a:buClr>
              <a:defRPr/>
            </a:pPr>
            <a:r>
              <a:rPr lang="en-US" altLang="en-US" sz="1400" dirty="0">
                <a:solidFill>
                  <a:srgbClr val="FFFFFF"/>
                </a:solidFill>
              </a:rPr>
              <a:t>This project, sponsored by the RC of Magnolia, Arkansas (USA) and the RC of </a:t>
            </a:r>
            <a:r>
              <a:rPr lang="en-US" altLang="en-US" sz="1400" dirty="0" err="1">
                <a:solidFill>
                  <a:srgbClr val="FFFFFF"/>
                </a:solidFill>
              </a:rPr>
              <a:t>Zaheerabad</a:t>
            </a:r>
            <a:r>
              <a:rPr lang="en-US" altLang="en-US" sz="1400" dirty="0">
                <a:solidFill>
                  <a:srgbClr val="FFFFFF"/>
                </a:solidFill>
              </a:rPr>
              <a:t>, India, also received DDF funding from Districts 6170 and 6060 in Missouri as well as the Blindness Prevention Donor Advised Fund.  The project included 500 cataract surgeries, 1,000 refractive exams with 1000 pairs of prescription glasses and 1000 pair of safety glasses for agricultural workers.</a:t>
            </a:r>
          </a:p>
        </p:txBody>
      </p:sp>
      <p:pic>
        <p:nvPicPr>
          <p:cNvPr id="6" name="Picture 5" descr="Diagram&#10;&#10;Description automatically generated with low confidence">
            <a:extLst>
              <a:ext uri="{FF2B5EF4-FFF2-40B4-BE49-F238E27FC236}">
                <a16:creationId xmlns:a16="http://schemas.microsoft.com/office/drawing/2014/main" id="{2161F313-943D-4F55-8C5C-634C0CB6B1C9}"/>
              </a:ext>
            </a:extLst>
          </p:cNvPr>
          <p:cNvPicPr>
            <a:picLocks noChangeAspect="1"/>
          </p:cNvPicPr>
          <p:nvPr/>
        </p:nvPicPr>
        <p:blipFill rotWithShape="1">
          <a:blip r:embed="rId3"/>
          <a:srcRect l="3544" t="11372" r="6885" b="12808"/>
          <a:stretch/>
        </p:blipFill>
        <p:spPr>
          <a:xfrm>
            <a:off x="5867400" y="328613"/>
            <a:ext cx="4587240" cy="106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Bilat_4">
            <a:extLst>
              <a:ext uri="{FF2B5EF4-FFF2-40B4-BE49-F238E27FC236}">
                <a16:creationId xmlns:a16="http://schemas.microsoft.com/office/drawing/2014/main" id="{9BFA58DD-00DE-4721-BE49-CC1926004DF1}"/>
              </a:ext>
            </a:extLst>
          </p:cNvPr>
          <p:cNvPicPr>
            <a:picLocks noChangeAspect="1" noChangeArrowheads="1"/>
          </p:cNvPicPr>
          <p:nvPr/>
        </p:nvPicPr>
        <p:blipFill>
          <a:blip r:embed="rId3"/>
          <a:srcRect/>
          <a:stretch>
            <a:fillRect/>
          </a:stretch>
        </p:blipFill>
        <p:spPr bwMode="auto">
          <a:xfrm>
            <a:off x="2286000" y="28303"/>
            <a:ext cx="7620000" cy="5715000"/>
          </a:xfrm>
          <a:prstGeom prst="rect">
            <a:avLst/>
          </a:prstGeom>
          <a:ln>
            <a:noFill/>
          </a:ln>
          <a:effectLst>
            <a:softEdge rad="112500"/>
          </a:effectLst>
        </p:spPr>
      </p:pic>
      <p:sp>
        <p:nvSpPr>
          <p:cNvPr id="3" name="Subtitle 2">
            <a:extLst>
              <a:ext uri="{FF2B5EF4-FFF2-40B4-BE49-F238E27FC236}">
                <a16:creationId xmlns:a16="http://schemas.microsoft.com/office/drawing/2014/main" id="{806E483A-DAEF-429E-A960-71D880B07444}"/>
              </a:ext>
            </a:extLst>
          </p:cNvPr>
          <p:cNvSpPr>
            <a:spLocks noGrp="1"/>
          </p:cNvSpPr>
          <p:nvPr>
            <p:ph type="subTitle" sz="quarter" idx="1"/>
          </p:nvPr>
        </p:nvSpPr>
        <p:spPr>
          <a:xfrm>
            <a:off x="2895600" y="5876925"/>
            <a:ext cx="6400800" cy="914400"/>
          </a:xfrm>
        </p:spPr>
        <p:txBody>
          <a:bodyPr/>
          <a:lstStyle/>
          <a:p>
            <a:pPr>
              <a:defRPr/>
            </a:pPr>
            <a:r>
              <a:rPr lang="en-US" altLang="en-US" sz="1400" dirty="0"/>
              <a:t>This mother, in her early 40’s, was blind from cataracts in both eyes.  She has an 11 year old son who had to leave school in order to earn a few rupees since his mother could not work.  </a:t>
            </a:r>
          </a:p>
          <a:p>
            <a:pPr algn="l">
              <a:defRPr/>
            </a:pPr>
            <a:endParaRPr lang="en-US" sz="1400" dirty="0"/>
          </a:p>
        </p:txBody>
      </p:sp>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Bilat_6">
            <a:extLst>
              <a:ext uri="{FF2B5EF4-FFF2-40B4-BE49-F238E27FC236}">
                <a16:creationId xmlns:a16="http://schemas.microsoft.com/office/drawing/2014/main" id="{03800E72-6A3F-41DA-BE5D-61AB6FC422D2}"/>
              </a:ext>
            </a:extLst>
          </p:cNvPr>
          <p:cNvPicPr>
            <a:picLocks noChangeAspect="1" noChangeArrowheads="1"/>
          </p:cNvPicPr>
          <p:nvPr/>
        </p:nvPicPr>
        <p:blipFill>
          <a:blip r:embed="rId3"/>
          <a:srcRect/>
          <a:stretch>
            <a:fillRect/>
          </a:stretch>
        </p:blipFill>
        <p:spPr bwMode="auto">
          <a:xfrm>
            <a:off x="2514600" y="0"/>
            <a:ext cx="7543800" cy="5657850"/>
          </a:xfrm>
          <a:prstGeom prst="rect">
            <a:avLst/>
          </a:prstGeom>
          <a:ln>
            <a:noFill/>
          </a:ln>
          <a:effectLst>
            <a:softEdge rad="112500"/>
          </a:effectLst>
        </p:spPr>
      </p:pic>
      <p:sp>
        <p:nvSpPr>
          <p:cNvPr id="3" name="Subtitle 2">
            <a:extLst>
              <a:ext uri="{FF2B5EF4-FFF2-40B4-BE49-F238E27FC236}">
                <a16:creationId xmlns:a16="http://schemas.microsoft.com/office/drawing/2014/main" id="{DD62F38E-C6E8-4060-8E04-DD0A638B6A85}"/>
              </a:ext>
            </a:extLst>
          </p:cNvPr>
          <p:cNvSpPr>
            <a:spLocks noGrp="1"/>
          </p:cNvSpPr>
          <p:nvPr>
            <p:ph type="subTitle" sz="quarter" idx="1"/>
          </p:nvPr>
        </p:nvSpPr>
        <p:spPr>
          <a:xfrm>
            <a:off x="2895600" y="5867400"/>
            <a:ext cx="6400800" cy="762000"/>
          </a:xfrm>
        </p:spPr>
        <p:txBody>
          <a:bodyPr/>
          <a:lstStyle/>
          <a:p>
            <a:pPr>
              <a:defRPr/>
            </a:pPr>
            <a:r>
              <a:rPr lang="en-US" altLang="en-US" sz="1400" dirty="0"/>
              <a:t>She had one cataract removed as part of the Rotary project and her son was able to return to school.  Three months later she had her second surgery and is now completely cataract free.  As a result, she is now able to once again work outside the home.</a:t>
            </a:r>
          </a:p>
          <a:p>
            <a:pPr algn="l">
              <a:defRPr/>
            </a:pPr>
            <a:endParaRPr lang="en-US" sz="1400" dirty="0"/>
          </a:p>
        </p:txBody>
      </p:sp>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935A5A4-E140-4A9E-9E99-173F8310D8BF}"/>
              </a:ext>
            </a:extLst>
          </p:cNvPr>
          <p:cNvSpPr>
            <a:spLocks noGrp="1" noRot="1" noChangeArrowheads="1"/>
          </p:cNvSpPr>
          <p:nvPr>
            <p:ph type="ctrTitle" idx="4294967295"/>
          </p:nvPr>
        </p:nvSpPr>
        <p:spPr>
          <a:xfrm>
            <a:off x="2209800" y="2130426"/>
            <a:ext cx="7772400" cy="993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ffectLst/>
                <a:latin typeface="Trebuchet MS" panose="020B0603020202020204" pitchFamily="34" charset="0"/>
              </a:rPr>
              <a:t>Matching Grant #62332</a:t>
            </a:r>
          </a:p>
        </p:txBody>
      </p:sp>
      <p:sp>
        <p:nvSpPr>
          <p:cNvPr id="19459" name="Rectangle 3">
            <a:extLst>
              <a:ext uri="{FF2B5EF4-FFF2-40B4-BE49-F238E27FC236}">
                <a16:creationId xmlns:a16="http://schemas.microsoft.com/office/drawing/2014/main" id="{35A74EDD-A308-453C-B99E-4FB61AFE8308}"/>
              </a:ext>
            </a:extLst>
          </p:cNvPr>
          <p:cNvSpPr>
            <a:spLocks noGrp="1" noChangeArrowheads="1"/>
          </p:cNvSpPr>
          <p:nvPr>
            <p:ph type="subTitle" idx="4294967295"/>
          </p:nvPr>
        </p:nvSpPr>
        <p:spPr>
          <a:xfrm>
            <a:off x="2895600" y="3124200"/>
            <a:ext cx="6400800" cy="175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None/>
            </a:pPr>
            <a:r>
              <a:rPr lang="en-US" altLang="en-US" sz="2800">
                <a:effectLst/>
                <a:latin typeface="Trebuchet MS" panose="020B0603020202020204" pitchFamily="34" charset="0"/>
              </a:rPr>
              <a:t>RC of Dharmavaram Midtown, India</a:t>
            </a:r>
          </a:p>
          <a:p>
            <a:pPr marL="0" indent="0" algn="ctr">
              <a:buNone/>
            </a:pPr>
            <a:r>
              <a:rPr lang="en-US" altLang="en-US" sz="2800">
                <a:effectLst/>
                <a:latin typeface="Trebuchet MS" panose="020B0603020202020204" pitchFamily="34" charset="0"/>
              </a:rPr>
              <a:t>And</a:t>
            </a:r>
          </a:p>
          <a:p>
            <a:pPr marL="0" indent="0" algn="ctr">
              <a:buNone/>
            </a:pPr>
            <a:r>
              <a:rPr lang="en-US" altLang="en-US" sz="2800">
                <a:effectLst/>
                <a:latin typeface="Trebuchet MS" panose="020B0603020202020204" pitchFamily="34" charset="0"/>
              </a:rPr>
              <a:t>Rotary Club of South Gateway, IN</a:t>
            </a:r>
          </a:p>
        </p:txBody>
      </p:sp>
      <p:sp>
        <p:nvSpPr>
          <p:cNvPr id="5" name="Rectangle 3">
            <a:extLst>
              <a:ext uri="{FF2B5EF4-FFF2-40B4-BE49-F238E27FC236}">
                <a16:creationId xmlns:a16="http://schemas.microsoft.com/office/drawing/2014/main" id="{65D02452-EE1E-4F23-8051-479AAFBCDCAB}"/>
              </a:ext>
            </a:extLst>
          </p:cNvPr>
          <p:cNvSpPr txBox="1">
            <a:spLocks noChangeArrowheads="1"/>
          </p:cNvSpPr>
          <p:nvPr/>
        </p:nvSpPr>
        <p:spPr bwMode="auto">
          <a:xfrm>
            <a:off x="2863850" y="5029200"/>
            <a:ext cx="6400800" cy="1524000"/>
          </a:xfrm>
          <a:prstGeom prst="rect">
            <a:avLst/>
          </a:prstGeom>
          <a:noFill/>
          <a:ln w="9525">
            <a:noFill/>
            <a:miter lim="800000"/>
            <a:headEnd/>
            <a:tailEnd/>
          </a:ln>
          <a:effectLst/>
        </p:spPr>
        <p:txBody>
          <a:bodyPr/>
          <a:lst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Arial" charset="0"/>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Arial" charset="0"/>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Arial" charset="0"/>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indent="0" algn="ctr">
              <a:buClr>
                <a:srgbClr val="FFCC00"/>
              </a:buClr>
              <a:buNone/>
              <a:defRPr/>
            </a:pPr>
            <a:r>
              <a:rPr lang="en-US" altLang="en-US" sz="1400" dirty="0">
                <a:solidFill>
                  <a:srgbClr val="FFFFFF"/>
                </a:solidFill>
              </a:rPr>
              <a:t>Matching Grant 62332 funded 1500 cataract surgeries, 2000 refractive exams and prescription glasses and 1000 pair of safety glasses for agricultural workers.  It was sponsored by the RC of </a:t>
            </a:r>
            <a:r>
              <a:rPr lang="en-US" altLang="en-US" sz="1400" dirty="0" err="1">
                <a:solidFill>
                  <a:srgbClr val="FFFFFF"/>
                </a:solidFill>
              </a:rPr>
              <a:t>Dharmavaram</a:t>
            </a:r>
            <a:r>
              <a:rPr lang="en-US" altLang="en-US" sz="1400" dirty="0">
                <a:solidFill>
                  <a:srgbClr val="FFFFFF"/>
                </a:solidFill>
              </a:rPr>
              <a:t> Midtown in India and the RC of South Gateway in South Bend, Indiana.  Additional funding came from Districts 6060 and 6110 as well as the Blindness Prevention Donor Advised Fund.</a:t>
            </a:r>
          </a:p>
        </p:txBody>
      </p:sp>
      <p:pic>
        <p:nvPicPr>
          <p:cNvPr id="6" name="Picture 5" descr="Diagram&#10;&#10;Description automatically generated with low confidence">
            <a:extLst>
              <a:ext uri="{FF2B5EF4-FFF2-40B4-BE49-F238E27FC236}">
                <a16:creationId xmlns:a16="http://schemas.microsoft.com/office/drawing/2014/main" id="{8014210D-2B5D-4100-ACD7-93DF84781B66}"/>
              </a:ext>
            </a:extLst>
          </p:cNvPr>
          <p:cNvPicPr>
            <a:picLocks noChangeAspect="1"/>
          </p:cNvPicPr>
          <p:nvPr/>
        </p:nvPicPr>
        <p:blipFill rotWithShape="1">
          <a:blip r:embed="rId3"/>
          <a:srcRect l="3544" t="11372" r="6885" b="12808"/>
          <a:stretch/>
        </p:blipFill>
        <p:spPr>
          <a:xfrm>
            <a:off x="5867400" y="328613"/>
            <a:ext cx="4587240" cy="106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a:extLst>
              <a:ext uri="{FF2B5EF4-FFF2-40B4-BE49-F238E27FC236}">
                <a16:creationId xmlns:a16="http://schemas.microsoft.com/office/drawing/2014/main" id="{ABB1C3E9-DDCB-4E7F-A6D9-300B65030E73}"/>
              </a:ext>
            </a:extLst>
          </p:cNvPr>
          <p:cNvPicPr>
            <a:picLocks noRot="1" noChangeAspect="1"/>
          </p:cNvPicPr>
          <p:nvPr/>
        </p:nvPicPr>
        <p:blipFill>
          <a:blip r:embed="rId3"/>
          <a:srcRect/>
          <a:stretch>
            <a:fillRect/>
          </a:stretch>
        </p:blipFill>
        <p:spPr bwMode="auto">
          <a:xfrm>
            <a:off x="2286000" y="30480"/>
            <a:ext cx="7721600" cy="5791200"/>
          </a:xfrm>
          <a:prstGeom prst="rect">
            <a:avLst/>
          </a:prstGeom>
          <a:ln>
            <a:noFill/>
          </a:ln>
          <a:effectLst>
            <a:softEdge rad="112500"/>
          </a:effectLst>
        </p:spPr>
      </p:pic>
      <p:sp>
        <p:nvSpPr>
          <p:cNvPr id="3" name="Subtitle 2">
            <a:extLst>
              <a:ext uri="{FF2B5EF4-FFF2-40B4-BE49-F238E27FC236}">
                <a16:creationId xmlns:a16="http://schemas.microsoft.com/office/drawing/2014/main" id="{CFE870D7-CAEC-4429-8B65-9A3BF2B586F6}"/>
              </a:ext>
            </a:extLst>
          </p:cNvPr>
          <p:cNvSpPr>
            <a:spLocks noGrp="1"/>
          </p:cNvSpPr>
          <p:nvPr>
            <p:ph type="subTitle" sz="quarter" idx="1"/>
          </p:nvPr>
        </p:nvSpPr>
        <p:spPr>
          <a:xfrm>
            <a:off x="3048000" y="5821363"/>
            <a:ext cx="6400800" cy="982662"/>
          </a:xfrm>
        </p:spPr>
        <p:txBody>
          <a:bodyPr/>
          <a:lstStyle/>
          <a:p>
            <a:pPr>
              <a:defRPr/>
            </a:pPr>
            <a:r>
              <a:rPr lang="en-US" altLang="en-US" sz="1400" dirty="0"/>
              <a:t>This young fellow is a college student studying for his Master of Arts degree.  Not only were his studies at risk, but there is great social stigma attached to having a cataract that is so visible.  </a:t>
            </a:r>
          </a:p>
          <a:p>
            <a:pPr algn="l">
              <a:defRPr/>
            </a:pPr>
            <a:endParaRPr lang="en-US" sz="1400" dirty="0"/>
          </a:p>
        </p:txBody>
      </p:sp>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DSCN9188">
            <a:extLst>
              <a:ext uri="{FF2B5EF4-FFF2-40B4-BE49-F238E27FC236}">
                <a16:creationId xmlns:a16="http://schemas.microsoft.com/office/drawing/2014/main" id="{9C2D4196-12E6-4B5F-B258-F4889815F1D7}"/>
              </a:ext>
            </a:extLst>
          </p:cNvPr>
          <p:cNvPicPr>
            <a:picLocks noChangeAspect="1" noChangeArrowheads="1"/>
          </p:cNvPicPr>
          <p:nvPr/>
        </p:nvPicPr>
        <p:blipFill>
          <a:blip r:embed="rId3"/>
          <a:srcRect/>
          <a:stretch>
            <a:fillRect/>
          </a:stretch>
        </p:blipFill>
        <p:spPr bwMode="auto">
          <a:xfrm>
            <a:off x="2400300" y="0"/>
            <a:ext cx="7391400" cy="5543550"/>
          </a:xfrm>
          <a:prstGeom prst="rect">
            <a:avLst/>
          </a:prstGeom>
          <a:ln>
            <a:noFill/>
          </a:ln>
          <a:effectLst>
            <a:softEdge rad="112500"/>
          </a:effectLst>
        </p:spPr>
      </p:pic>
      <p:sp>
        <p:nvSpPr>
          <p:cNvPr id="3" name="Subtitle 2">
            <a:extLst>
              <a:ext uri="{FF2B5EF4-FFF2-40B4-BE49-F238E27FC236}">
                <a16:creationId xmlns:a16="http://schemas.microsoft.com/office/drawing/2014/main" id="{B503AA4C-D318-49EB-9EF9-C6C3D86BB86A}"/>
              </a:ext>
            </a:extLst>
          </p:cNvPr>
          <p:cNvSpPr>
            <a:spLocks noGrp="1"/>
          </p:cNvSpPr>
          <p:nvPr>
            <p:ph type="subTitle" sz="quarter" idx="1"/>
          </p:nvPr>
        </p:nvSpPr>
        <p:spPr>
          <a:xfrm>
            <a:off x="2895600" y="5638801"/>
            <a:ext cx="6400800" cy="1211263"/>
          </a:xfrm>
        </p:spPr>
        <p:txBody>
          <a:bodyPr/>
          <a:lstStyle/>
          <a:p>
            <a:pPr>
              <a:defRPr/>
            </a:pPr>
            <a:r>
              <a:rPr lang="en-US" altLang="en-US" sz="1400" dirty="0"/>
              <a:t>He came through the surgery with great results and is now back at his studies in earnest.  </a:t>
            </a:r>
          </a:p>
          <a:p>
            <a:pPr algn="l">
              <a:defRPr/>
            </a:pPr>
            <a:endParaRPr lang="en-US" sz="1400" dirty="0"/>
          </a:p>
        </p:txBody>
      </p:sp>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10E1464A-5E92-4B75-B01D-5953602EB4AF}"/>
              </a:ext>
            </a:extLst>
          </p:cNvPr>
          <p:cNvSpPr>
            <a:spLocks noGrp="1" noRot="1" noChangeArrowheads="1"/>
          </p:cNvSpPr>
          <p:nvPr>
            <p:ph type="ctrTitle" sz="quarter"/>
          </p:nvPr>
        </p:nvSpPr>
        <p:spPr>
          <a:xfrm>
            <a:off x="2362200" y="2482851"/>
            <a:ext cx="7772400" cy="1920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ffectLst/>
                <a:latin typeface="Trebuchet MS" panose="020B0603020202020204" pitchFamily="34" charset="0"/>
              </a:rPr>
              <a:t>Usha Kiran Eye Hospital</a:t>
            </a:r>
            <a:br>
              <a:rPr lang="en-US" altLang="en-US">
                <a:effectLst/>
                <a:latin typeface="Trebuchet MS" panose="020B0603020202020204" pitchFamily="34" charset="0"/>
              </a:rPr>
            </a:br>
            <a:r>
              <a:rPr lang="en-US" altLang="en-US">
                <a:effectLst/>
                <a:latin typeface="Trebuchet MS" panose="020B0603020202020204" pitchFamily="34" charset="0"/>
              </a:rPr>
              <a:t>Karnataka, India</a:t>
            </a:r>
            <a:br>
              <a:rPr lang="en-US" altLang="en-US">
                <a:effectLst/>
                <a:latin typeface="Trebuchet MS" panose="020B0603020202020204" pitchFamily="34" charset="0"/>
              </a:rPr>
            </a:br>
            <a:endParaRPr lang="en-US" altLang="en-US">
              <a:effectLst/>
              <a:latin typeface="Trebuchet MS" panose="020B0603020202020204" pitchFamily="34" charset="0"/>
            </a:endParaRPr>
          </a:p>
        </p:txBody>
      </p:sp>
      <p:sp>
        <p:nvSpPr>
          <p:cNvPr id="25603" name="Rectangle 3">
            <a:extLst>
              <a:ext uri="{FF2B5EF4-FFF2-40B4-BE49-F238E27FC236}">
                <a16:creationId xmlns:a16="http://schemas.microsoft.com/office/drawing/2014/main" id="{C9316E20-BF24-4DCE-A532-869DAFF7B690}"/>
              </a:ext>
            </a:extLst>
          </p:cNvPr>
          <p:cNvSpPr>
            <a:spLocks noGrp="1" noChangeArrowheads="1"/>
          </p:cNvSpPr>
          <p:nvPr>
            <p:ph type="subTitle" sz="quarter" idx="1"/>
          </p:nvPr>
        </p:nvSpPr>
        <p:spPr>
          <a:xfrm>
            <a:off x="2895600" y="4375150"/>
            <a:ext cx="6400800" cy="68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ffectLst/>
                <a:latin typeface="Trebuchet MS" panose="020B0603020202020204" pitchFamily="34" charset="0"/>
              </a:rPr>
              <a:t>RC of Mysore West, India</a:t>
            </a:r>
          </a:p>
        </p:txBody>
      </p:sp>
      <p:sp>
        <p:nvSpPr>
          <p:cNvPr id="5" name="Rectangle 3">
            <a:extLst>
              <a:ext uri="{FF2B5EF4-FFF2-40B4-BE49-F238E27FC236}">
                <a16:creationId xmlns:a16="http://schemas.microsoft.com/office/drawing/2014/main" id="{DABEF58C-C082-47E3-B17A-6DB1DAFE2272}"/>
              </a:ext>
            </a:extLst>
          </p:cNvPr>
          <p:cNvSpPr txBox="1">
            <a:spLocks noChangeArrowheads="1"/>
          </p:cNvSpPr>
          <p:nvPr/>
        </p:nvSpPr>
        <p:spPr bwMode="auto">
          <a:xfrm>
            <a:off x="2876550" y="5257801"/>
            <a:ext cx="6400800" cy="1038225"/>
          </a:xfrm>
          <a:prstGeom prst="rect">
            <a:avLst/>
          </a:prstGeom>
          <a:noFill/>
          <a:ln w="9525">
            <a:noFill/>
            <a:miter lim="800000"/>
            <a:headEnd/>
            <a:tailEnd/>
          </a:ln>
          <a:effectLst/>
        </p:spPr>
        <p:txBody>
          <a:bodyPr/>
          <a:lstStyle>
            <a:lvl1pPr marL="0" indent="0" algn="ctr" rtl="0" eaLnBrk="0" fontAlgn="base" hangingPunct="0">
              <a:spcBef>
                <a:spcPct val="20000"/>
              </a:spcBef>
              <a:spcAft>
                <a:spcPct val="0"/>
              </a:spcAft>
              <a:buClr>
                <a:schemeClr val="hlink"/>
              </a:buClr>
              <a:buSzPct val="70000"/>
              <a:buFont typeface="Wingdings" pitchFamily="2" charset="2"/>
              <a:buNone/>
              <a:defRPr sz="3200">
                <a:solidFill>
                  <a:schemeClr val="tx1"/>
                </a:solidFill>
                <a:effectLst>
                  <a:outerShdw blurRad="38100" dist="38100" dir="2700000" algn="tl">
                    <a:srgbClr val="000000"/>
                  </a:outerShdw>
                </a:effectLst>
                <a:latin typeface="Arial" charset="0"/>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Arial" charset="0"/>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Arial" charset="0"/>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a:buClr>
                <a:srgbClr val="FFCC00"/>
              </a:buClr>
              <a:defRPr/>
            </a:pPr>
            <a:r>
              <a:rPr lang="en-US" altLang="en-US" sz="1400" dirty="0">
                <a:solidFill>
                  <a:srgbClr val="FFFFFF"/>
                </a:solidFill>
              </a:rPr>
              <a:t>Dr. Uma Ravishankar </a:t>
            </a:r>
            <a:r>
              <a:rPr lang="en-US" altLang="en-US" sz="1400" dirty="0" err="1">
                <a:solidFill>
                  <a:srgbClr val="FFFFFF"/>
                </a:solidFill>
              </a:rPr>
              <a:t>Kowshik</a:t>
            </a:r>
            <a:r>
              <a:rPr lang="en-US" altLang="en-US" sz="1400" dirty="0">
                <a:solidFill>
                  <a:srgbClr val="FFFFFF"/>
                </a:solidFill>
              </a:rPr>
              <a:t> </a:t>
            </a:r>
            <a:r>
              <a:rPr lang="en-US" altLang="en-US" sz="1400" dirty="0" err="1">
                <a:solidFill>
                  <a:srgbClr val="FFFFFF"/>
                </a:solidFill>
              </a:rPr>
              <a:t>Venkatasubbiah</a:t>
            </a:r>
            <a:r>
              <a:rPr lang="en-US" altLang="en-US" sz="1400" dirty="0">
                <a:solidFill>
                  <a:srgbClr val="FFFFFF"/>
                </a:solidFill>
              </a:rPr>
              <a:t> of the RC of Mysore West, is the Medical Director of the Usha Kiran Eye Hospital in Karnataka, India.  Through her efforts, the RC of Mysore West, </a:t>
            </a:r>
            <a:r>
              <a:rPr lang="en-US" altLang="en-US" sz="1400" i="1" dirty="0">
                <a:solidFill>
                  <a:srgbClr val="FFFFFF"/>
                </a:solidFill>
              </a:rPr>
              <a:t>(assisted by a TRF Global Grant) </a:t>
            </a:r>
            <a:r>
              <a:rPr lang="en-US" altLang="en-US" sz="1400" dirty="0">
                <a:solidFill>
                  <a:srgbClr val="FFFFFF"/>
                </a:solidFill>
              </a:rPr>
              <a:t>has been responsible for sponsoring numerous corrective eye surgeries.  </a:t>
            </a:r>
          </a:p>
          <a:p>
            <a:pPr algn="l">
              <a:buClr>
                <a:srgbClr val="FFCC00"/>
              </a:buClr>
              <a:defRPr/>
            </a:pPr>
            <a:endParaRPr lang="en-US" altLang="en-US" kern="0" dirty="0">
              <a:solidFill>
                <a:srgbClr val="FFFFFF"/>
              </a:solidFill>
              <a:effectLst/>
              <a:latin typeface="Trebuchet MS" panose="020B0603020202020204" pitchFamily="34" charset="0"/>
            </a:endParaRPr>
          </a:p>
        </p:txBody>
      </p:sp>
      <p:pic>
        <p:nvPicPr>
          <p:cNvPr id="6" name="Picture 5" descr="Diagram&#10;&#10;Description automatically generated with low confidence">
            <a:extLst>
              <a:ext uri="{FF2B5EF4-FFF2-40B4-BE49-F238E27FC236}">
                <a16:creationId xmlns:a16="http://schemas.microsoft.com/office/drawing/2014/main" id="{83210E43-7330-4A03-8322-F2B29234113E}"/>
              </a:ext>
            </a:extLst>
          </p:cNvPr>
          <p:cNvPicPr>
            <a:picLocks noChangeAspect="1"/>
          </p:cNvPicPr>
          <p:nvPr/>
        </p:nvPicPr>
        <p:blipFill rotWithShape="1">
          <a:blip r:embed="rId3"/>
          <a:srcRect l="3544" t="11372" r="6885" b="12808"/>
          <a:stretch/>
        </p:blipFill>
        <p:spPr>
          <a:xfrm>
            <a:off x="5867400" y="328613"/>
            <a:ext cx="4587240" cy="106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001">
            <a:extLst>
              <a:ext uri="{FF2B5EF4-FFF2-40B4-BE49-F238E27FC236}">
                <a16:creationId xmlns:a16="http://schemas.microsoft.com/office/drawing/2014/main" id="{D4E170D3-6B00-4E9D-A177-F6DD854F9B7F}"/>
              </a:ext>
            </a:extLst>
          </p:cNvPr>
          <p:cNvPicPr>
            <a:picLocks noChangeAspect="1" noChangeArrowheads="1"/>
          </p:cNvPicPr>
          <p:nvPr/>
        </p:nvPicPr>
        <p:blipFill>
          <a:blip r:embed="rId3"/>
          <a:srcRect l="2985" t="5684" r="53731" b="6918"/>
          <a:stretch>
            <a:fillRect/>
          </a:stretch>
        </p:blipFill>
        <p:spPr bwMode="auto">
          <a:xfrm>
            <a:off x="6223150" y="502988"/>
            <a:ext cx="3770163" cy="5059613"/>
          </a:xfrm>
          <a:prstGeom prst="rect">
            <a:avLst/>
          </a:prstGeom>
          <a:ln>
            <a:noFill/>
          </a:ln>
          <a:effectLst>
            <a:softEdge rad="112500"/>
          </a:effectLst>
        </p:spPr>
      </p:pic>
      <p:pic>
        <p:nvPicPr>
          <p:cNvPr id="28675" name="Picture 3" descr="001">
            <a:extLst>
              <a:ext uri="{FF2B5EF4-FFF2-40B4-BE49-F238E27FC236}">
                <a16:creationId xmlns:a16="http://schemas.microsoft.com/office/drawing/2014/main" id="{4CA3F932-7F72-41A9-9D22-5443A75FF8EC}"/>
              </a:ext>
            </a:extLst>
          </p:cNvPr>
          <p:cNvPicPr>
            <a:picLocks noChangeAspect="1" noChangeArrowheads="1"/>
          </p:cNvPicPr>
          <p:nvPr/>
        </p:nvPicPr>
        <p:blipFill>
          <a:blip r:embed="rId3"/>
          <a:srcRect l="52002" t="2060" r="3175" b="3528"/>
          <a:stretch>
            <a:fillRect/>
          </a:stretch>
        </p:blipFill>
        <p:spPr bwMode="auto">
          <a:xfrm>
            <a:off x="2409367" y="513172"/>
            <a:ext cx="3614216" cy="5059613"/>
          </a:xfrm>
          <a:prstGeom prst="rect">
            <a:avLst/>
          </a:prstGeom>
          <a:ln>
            <a:noFill/>
          </a:ln>
          <a:effectLst>
            <a:softEdge rad="112500"/>
          </a:effectLst>
        </p:spPr>
      </p:pic>
      <p:sp>
        <p:nvSpPr>
          <p:cNvPr id="3" name="Subtitle 2">
            <a:extLst>
              <a:ext uri="{FF2B5EF4-FFF2-40B4-BE49-F238E27FC236}">
                <a16:creationId xmlns:a16="http://schemas.microsoft.com/office/drawing/2014/main" id="{FDDB6ED9-B3CE-49B3-8C4B-CD34E7473862}"/>
              </a:ext>
            </a:extLst>
          </p:cNvPr>
          <p:cNvSpPr>
            <a:spLocks noGrp="1"/>
          </p:cNvSpPr>
          <p:nvPr>
            <p:ph type="subTitle" sz="quarter" idx="1"/>
          </p:nvPr>
        </p:nvSpPr>
        <p:spPr>
          <a:xfrm>
            <a:off x="2743200" y="5867401"/>
            <a:ext cx="6400800" cy="885825"/>
          </a:xfrm>
        </p:spPr>
        <p:txBody>
          <a:bodyPr/>
          <a:lstStyle/>
          <a:p>
            <a:pPr>
              <a:defRPr/>
            </a:pPr>
            <a:r>
              <a:rPr lang="en-US" sz="1400" dirty="0"/>
              <a:t>This young boy received surgery for crossed eyes.  As you can see, the surgery was very successful.  </a:t>
            </a:r>
          </a:p>
        </p:txBody>
      </p:sp>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large_deviation_after_and_before_surgery">
            <a:extLst>
              <a:ext uri="{FF2B5EF4-FFF2-40B4-BE49-F238E27FC236}">
                <a16:creationId xmlns:a16="http://schemas.microsoft.com/office/drawing/2014/main" id="{FE3CDDBF-2B9F-48F1-96FA-E823A9DBEF1B}"/>
              </a:ext>
            </a:extLst>
          </p:cNvPr>
          <p:cNvPicPr>
            <a:picLocks noChangeAspect="1" noChangeArrowheads="1"/>
          </p:cNvPicPr>
          <p:nvPr/>
        </p:nvPicPr>
        <p:blipFill>
          <a:blip r:embed="rId3"/>
          <a:srcRect l="50572" t="15686" r="15952" b="20589"/>
          <a:stretch>
            <a:fillRect/>
          </a:stretch>
        </p:blipFill>
        <p:spPr bwMode="auto">
          <a:xfrm>
            <a:off x="2286000" y="4355"/>
            <a:ext cx="3736422" cy="5168537"/>
          </a:xfrm>
          <a:prstGeom prst="rect">
            <a:avLst/>
          </a:prstGeom>
          <a:ln>
            <a:noFill/>
          </a:ln>
          <a:effectLst>
            <a:softEdge rad="112500"/>
          </a:effectLst>
        </p:spPr>
      </p:pic>
      <p:pic>
        <p:nvPicPr>
          <p:cNvPr id="32771" name="Picture 4" descr="large_deviation_after_and_before_surgery">
            <a:extLst>
              <a:ext uri="{FF2B5EF4-FFF2-40B4-BE49-F238E27FC236}">
                <a16:creationId xmlns:a16="http://schemas.microsoft.com/office/drawing/2014/main" id="{E4C8788B-3AE0-4357-95D2-3BAEB56CF8F8}"/>
              </a:ext>
            </a:extLst>
          </p:cNvPr>
          <p:cNvPicPr>
            <a:picLocks noChangeAspect="1" noChangeArrowheads="1"/>
          </p:cNvPicPr>
          <p:nvPr/>
        </p:nvPicPr>
        <p:blipFill>
          <a:blip r:embed="rId3"/>
          <a:srcRect l="16382" t="9497" r="51431" b="19894"/>
          <a:stretch>
            <a:fillRect/>
          </a:stretch>
        </p:blipFill>
        <p:spPr bwMode="auto">
          <a:xfrm>
            <a:off x="6393676" y="2053390"/>
            <a:ext cx="3242449" cy="5168537"/>
          </a:xfrm>
          <a:prstGeom prst="rect">
            <a:avLst/>
          </a:prstGeom>
          <a:ln>
            <a:noFill/>
          </a:ln>
          <a:effectLst>
            <a:softEdge rad="112500"/>
          </a:effectLst>
        </p:spPr>
      </p:pic>
      <p:sp>
        <p:nvSpPr>
          <p:cNvPr id="3" name="Subtitle 2">
            <a:extLst>
              <a:ext uri="{FF2B5EF4-FFF2-40B4-BE49-F238E27FC236}">
                <a16:creationId xmlns:a16="http://schemas.microsoft.com/office/drawing/2014/main" id="{5A82935D-EE0D-4B39-B101-DFD564B0454C}"/>
              </a:ext>
            </a:extLst>
          </p:cNvPr>
          <p:cNvSpPr>
            <a:spLocks noGrp="1"/>
          </p:cNvSpPr>
          <p:nvPr>
            <p:ph type="subTitle" sz="quarter" idx="1"/>
          </p:nvPr>
        </p:nvSpPr>
        <p:spPr>
          <a:xfrm>
            <a:off x="2555875" y="5410200"/>
            <a:ext cx="6934200" cy="990600"/>
          </a:xfrm>
        </p:spPr>
        <p:txBody>
          <a:bodyPr/>
          <a:lstStyle/>
          <a:p>
            <a:pPr>
              <a:defRPr/>
            </a:pPr>
            <a:r>
              <a:rPr lang="en-US" sz="1400" dirty="0"/>
              <a:t>A young woman with crossed eyes received surgery that has allowed her to see and function as she should.  As a result, she is now working in a clothing factory and will soon be given a small loan to start her own clothing business.</a:t>
            </a:r>
          </a:p>
        </p:txBody>
      </p:sp>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6CD2A4AF-F842-4CD9-93BA-FE408900D896}"/>
              </a:ext>
            </a:extLst>
          </p:cNvPr>
          <p:cNvSpPr>
            <a:spLocks noGrp="1" noRot="1" noChangeArrowheads="1"/>
          </p:cNvSpPr>
          <p:nvPr>
            <p:ph type="ctrTitle" idx="4294967295"/>
          </p:nvPr>
        </p:nvSpPr>
        <p:spPr>
          <a:xfrm>
            <a:off x="2209800" y="1905000"/>
            <a:ext cx="7772400" cy="2590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4000">
                <a:effectLst/>
                <a:latin typeface="Trebuchet MS" panose="020B0603020202020204" pitchFamily="34" charset="0"/>
              </a:rPr>
              <a:t>Corneal Transplant &amp;</a:t>
            </a:r>
            <a:br>
              <a:rPr lang="en-US" altLang="en-US" sz="4000">
                <a:effectLst/>
                <a:latin typeface="Trebuchet MS" panose="020B0603020202020204" pitchFamily="34" charset="0"/>
              </a:rPr>
            </a:br>
            <a:r>
              <a:rPr lang="en-US" altLang="en-US" sz="4000">
                <a:effectLst/>
                <a:latin typeface="Trebuchet MS" panose="020B0603020202020204" pitchFamily="34" charset="0"/>
              </a:rPr>
              <a:t>Eye Bank Unit</a:t>
            </a:r>
            <a:br>
              <a:rPr lang="en-US" altLang="en-US" sz="4000">
                <a:effectLst/>
                <a:latin typeface="Trebuchet MS" panose="020B0603020202020204" pitchFamily="34" charset="0"/>
              </a:rPr>
            </a:br>
            <a:r>
              <a:rPr lang="en-US" altLang="en-US" sz="4000">
                <a:effectLst/>
                <a:latin typeface="Trebuchet MS" panose="020B0603020202020204" pitchFamily="34" charset="0"/>
              </a:rPr>
              <a:t>Angel C. Padilla Hospital</a:t>
            </a:r>
            <a:br>
              <a:rPr lang="en-US" altLang="en-US" sz="4000">
                <a:effectLst/>
                <a:latin typeface="Trebuchet MS" panose="020B0603020202020204" pitchFamily="34" charset="0"/>
              </a:rPr>
            </a:br>
            <a:r>
              <a:rPr lang="en-US" altLang="en-US" sz="4000">
                <a:effectLst/>
                <a:latin typeface="Trebuchet MS" panose="020B0603020202020204" pitchFamily="34" charset="0"/>
              </a:rPr>
              <a:t>Tucuman, Argentina</a:t>
            </a:r>
          </a:p>
        </p:txBody>
      </p:sp>
      <p:sp>
        <p:nvSpPr>
          <p:cNvPr id="31747" name="Rectangle 3">
            <a:extLst>
              <a:ext uri="{FF2B5EF4-FFF2-40B4-BE49-F238E27FC236}">
                <a16:creationId xmlns:a16="http://schemas.microsoft.com/office/drawing/2014/main" id="{A3511981-15AC-41BF-85AD-5182E10E0B23}"/>
              </a:ext>
            </a:extLst>
          </p:cNvPr>
          <p:cNvSpPr>
            <a:spLocks noGrp="1" noChangeArrowheads="1"/>
          </p:cNvSpPr>
          <p:nvPr>
            <p:ph type="subTitle" idx="4294967295"/>
          </p:nvPr>
        </p:nvSpPr>
        <p:spPr>
          <a:xfrm>
            <a:off x="2895600" y="4572000"/>
            <a:ext cx="6400800" cy="99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None/>
            </a:pPr>
            <a:r>
              <a:rPr lang="en-US" altLang="en-US">
                <a:effectLst/>
                <a:latin typeface="Trebuchet MS" panose="020B0603020202020204" pitchFamily="34" charset="0"/>
              </a:rPr>
              <a:t>RC of Tucuman, Argentina</a:t>
            </a:r>
          </a:p>
        </p:txBody>
      </p:sp>
      <p:sp>
        <p:nvSpPr>
          <p:cNvPr id="5" name="Rectangle 3">
            <a:extLst>
              <a:ext uri="{FF2B5EF4-FFF2-40B4-BE49-F238E27FC236}">
                <a16:creationId xmlns:a16="http://schemas.microsoft.com/office/drawing/2014/main" id="{C597E815-362F-4D1E-9BCC-EAC1ADD3EE00}"/>
              </a:ext>
            </a:extLst>
          </p:cNvPr>
          <p:cNvSpPr txBox="1">
            <a:spLocks noChangeArrowheads="1"/>
          </p:cNvSpPr>
          <p:nvPr/>
        </p:nvSpPr>
        <p:spPr bwMode="auto">
          <a:xfrm>
            <a:off x="2895600" y="5638800"/>
            <a:ext cx="6400800" cy="762000"/>
          </a:xfrm>
          <a:prstGeom prst="rect">
            <a:avLst/>
          </a:prstGeom>
          <a:noFill/>
          <a:ln w="9525">
            <a:noFill/>
            <a:miter lim="800000"/>
            <a:headEnd/>
            <a:tailEnd/>
          </a:ln>
          <a:effectLst/>
        </p:spPr>
        <p:txBody>
          <a:bodyPr/>
          <a:lst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Arial" charset="0"/>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Arial" charset="0"/>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Arial" charset="0"/>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indent="0" algn="ctr">
              <a:buClr>
                <a:srgbClr val="FFCC00"/>
              </a:buClr>
              <a:buNone/>
              <a:defRPr/>
            </a:pPr>
            <a:r>
              <a:rPr lang="en-US" altLang="en-US" sz="1400" dirty="0">
                <a:solidFill>
                  <a:srgbClr val="FFFFFF"/>
                </a:solidFill>
              </a:rPr>
              <a:t>More than 1 million people live in the northwestern region of Argentina.  Before 2004 there were only two medical centers that were performing cornea transplants.  </a:t>
            </a:r>
          </a:p>
        </p:txBody>
      </p:sp>
      <p:pic>
        <p:nvPicPr>
          <p:cNvPr id="6" name="Picture 5" descr="Diagram&#10;&#10;Description automatically generated with low confidence">
            <a:extLst>
              <a:ext uri="{FF2B5EF4-FFF2-40B4-BE49-F238E27FC236}">
                <a16:creationId xmlns:a16="http://schemas.microsoft.com/office/drawing/2014/main" id="{5638C4D6-A8B6-45C6-BFD7-9BB1CC9E7EB6}"/>
              </a:ext>
            </a:extLst>
          </p:cNvPr>
          <p:cNvPicPr>
            <a:picLocks noChangeAspect="1"/>
          </p:cNvPicPr>
          <p:nvPr/>
        </p:nvPicPr>
        <p:blipFill rotWithShape="1">
          <a:blip r:embed="rId3"/>
          <a:srcRect l="3544" t="11372" r="6885" b="12808"/>
          <a:stretch/>
        </p:blipFill>
        <p:spPr>
          <a:xfrm>
            <a:off x="5867400" y="328613"/>
            <a:ext cx="4587240" cy="106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rotary">
            <a:extLst>
              <a:ext uri="{FF2B5EF4-FFF2-40B4-BE49-F238E27FC236}">
                <a16:creationId xmlns:a16="http://schemas.microsoft.com/office/drawing/2014/main" id="{11E4A894-3B5E-4EE5-8EE8-D4FB52A45560}"/>
              </a:ext>
            </a:extLst>
          </p:cNvPr>
          <p:cNvPicPr>
            <a:picLocks noChangeAspect="1" noChangeArrowheads="1"/>
          </p:cNvPicPr>
          <p:nvPr/>
        </p:nvPicPr>
        <p:blipFill>
          <a:blip r:embed="rId3"/>
          <a:srcRect/>
          <a:stretch>
            <a:fillRect/>
          </a:stretch>
        </p:blipFill>
        <p:spPr bwMode="auto">
          <a:xfrm>
            <a:off x="2667000" y="228600"/>
            <a:ext cx="7035800" cy="5276850"/>
          </a:xfrm>
          <a:prstGeom prst="rect">
            <a:avLst/>
          </a:prstGeom>
          <a:ln>
            <a:noFill/>
          </a:ln>
          <a:effectLst>
            <a:softEdge rad="112500"/>
          </a:effectLst>
        </p:spPr>
      </p:pic>
      <p:sp>
        <p:nvSpPr>
          <p:cNvPr id="3" name="Subtitle 2">
            <a:extLst>
              <a:ext uri="{FF2B5EF4-FFF2-40B4-BE49-F238E27FC236}">
                <a16:creationId xmlns:a16="http://schemas.microsoft.com/office/drawing/2014/main" id="{1C84C882-98E6-42F1-AE84-E0D0A01CABA3}"/>
              </a:ext>
            </a:extLst>
          </p:cNvPr>
          <p:cNvSpPr>
            <a:spLocks noGrp="1"/>
          </p:cNvSpPr>
          <p:nvPr>
            <p:ph type="subTitle" sz="quarter" idx="1"/>
          </p:nvPr>
        </p:nvSpPr>
        <p:spPr>
          <a:xfrm>
            <a:off x="2895600" y="5867400"/>
            <a:ext cx="6400800" cy="685800"/>
          </a:xfrm>
        </p:spPr>
        <p:txBody>
          <a:bodyPr/>
          <a:lstStyle/>
          <a:p>
            <a:pPr>
              <a:defRPr/>
            </a:pPr>
            <a:r>
              <a:rPr lang="en-US" altLang="en-US" sz="1400" dirty="0"/>
              <a:t>In 2004, thanks to the efforts of the Rotary Club of Tucuman, Argentina, a new eye bank was opened at the Angel C. Padilla Hospital.  </a:t>
            </a:r>
          </a:p>
          <a:p>
            <a:pPr algn="l">
              <a:defRPr/>
            </a:pPr>
            <a:endParaRPr lang="en-US" sz="1400" dirty="0"/>
          </a:p>
        </p:txBody>
      </p:sp>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ospital">
            <a:extLst>
              <a:ext uri="{FF2B5EF4-FFF2-40B4-BE49-F238E27FC236}">
                <a16:creationId xmlns:a16="http://schemas.microsoft.com/office/drawing/2014/main" id="{B22F5498-F062-407E-AA9F-6644F6EE0D57}"/>
              </a:ext>
            </a:extLst>
          </p:cNvPr>
          <p:cNvPicPr>
            <a:picLocks noChangeAspect="1" noChangeArrowheads="1"/>
          </p:cNvPicPr>
          <p:nvPr/>
        </p:nvPicPr>
        <p:blipFill>
          <a:blip r:embed="rId3"/>
          <a:srcRect/>
          <a:stretch>
            <a:fillRect/>
          </a:stretch>
        </p:blipFill>
        <p:spPr bwMode="auto">
          <a:xfrm>
            <a:off x="2438400" y="0"/>
            <a:ext cx="7315200" cy="5486400"/>
          </a:xfrm>
          <a:prstGeom prst="rect">
            <a:avLst/>
          </a:prstGeom>
          <a:ln>
            <a:noFill/>
          </a:ln>
          <a:effectLst>
            <a:softEdge rad="112500"/>
          </a:effectLst>
        </p:spPr>
      </p:pic>
      <p:sp>
        <p:nvSpPr>
          <p:cNvPr id="3" name="Subtitle 2">
            <a:extLst>
              <a:ext uri="{FF2B5EF4-FFF2-40B4-BE49-F238E27FC236}">
                <a16:creationId xmlns:a16="http://schemas.microsoft.com/office/drawing/2014/main" id="{A131B2F6-2B54-46D5-8A2A-5E5D8C4D9418}"/>
              </a:ext>
            </a:extLst>
          </p:cNvPr>
          <p:cNvSpPr>
            <a:spLocks noGrp="1"/>
          </p:cNvSpPr>
          <p:nvPr>
            <p:ph type="subTitle" sz="quarter" idx="1"/>
          </p:nvPr>
        </p:nvSpPr>
        <p:spPr>
          <a:xfrm>
            <a:off x="2667000" y="5715000"/>
            <a:ext cx="7239000" cy="762000"/>
          </a:xfrm>
        </p:spPr>
        <p:txBody>
          <a:bodyPr/>
          <a:lstStyle/>
          <a:p>
            <a:pPr>
              <a:defRPr/>
            </a:pPr>
            <a:r>
              <a:rPr lang="en-US" altLang="en-US" sz="1400" dirty="0"/>
              <a:t>Since its opening in the fall of 2004 more than 5600 cornea transplants have been performed </a:t>
            </a:r>
            <a:r>
              <a:rPr lang="en-US" altLang="en-US" sz="1400" i="1" dirty="0"/>
              <a:t>(an average of 26 transplants per month) </a:t>
            </a:r>
            <a:r>
              <a:rPr lang="en-US" altLang="en-US" sz="1400" dirty="0"/>
              <a:t>and all have been at no cost to</a:t>
            </a:r>
            <a:br>
              <a:rPr lang="en-US" altLang="en-US" sz="1400" dirty="0"/>
            </a:br>
            <a:r>
              <a:rPr lang="en-US" altLang="en-US" sz="1400" dirty="0"/>
              <a:t> low income recipients.</a:t>
            </a:r>
          </a:p>
          <a:p>
            <a:pPr>
              <a:defRPr/>
            </a:pPr>
            <a:endParaRPr lang="en-US" sz="1400" dirty="0"/>
          </a:p>
        </p:txBody>
      </p:sp>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D509A968-FC4E-4ACC-BF3A-A19FAB7E905A}"/>
              </a:ext>
            </a:extLst>
          </p:cNvPr>
          <p:cNvSpPr>
            <a:spLocks noGrp="1" noRot="1" noChangeArrowheads="1"/>
          </p:cNvSpPr>
          <p:nvPr>
            <p:ph type="ctrTitle" idx="4294967295"/>
          </p:nvPr>
        </p:nvSpPr>
        <p:spPr>
          <a:xfrm>
            <a:off x="2286000" y="2133601"/>
            <a:ext cx="7772400" cy="1851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4000">
                <a:effectLst/>
                <a:latin typeface="Trebuchet MS" panose="020B0603020202020204" pitchFamily="34" charset="0"/>
              </a:rPr>
              <a:t>Shree Janaki Eye Hospital</a:t>
            </a:r>
            <a:br>
              <a:rPr lang="en-US" altLang="en-US" sz="4000">
                <a:effectLst/>
                <a:latin typeface="Trebuchet MS" panose="020B0603020202020204" pitchFamily="34" charset="0"/>
              </a:rPr>
            </a:br>
            <a:r>
              <a:rPr lang="en-US" altLang="en-US" sz="4000">
                <a:effectLst/>
                <a:latin typeface="Trebuchet MS" panose="020B0603020202020204" pitchFamily="34" charset="0"/>
              </a:rPr>
              <a:t>Patient Bus</a:t>
            </a:r>
            <a:br>
              <a:rPr lang="en-US" altLang="en-US" sz="4000">
                <a:effectLst/>
                <a:latin typeface="Trebuchet MS" panose="020B0603020202020204" pitchFamily="34" charset="0"/>
              </a:rPr>
            </a:br>
            <a:r>
              <a:rPr lang="en-US" altLang="en-US" sz="4000">
                <a:effectLst/>
                <a:latin typeface="Trebuchet MS" panose="020B0603020202020204" pitchFamily="34" charset="0"/>
              </a:rPr>
              <a:t>Janakpu, East Nepal</a:t>
            </a:r>
          </a:p>
        </p:txBody>
      </p:sp>
      <p:sp>
        <p:nvSpPr>
          <p:cNvPr id="37891" name="Rectangle 3">
            <a:extLst>
              <a:ext uri="{FF2B5EF4-FFF2-40B4-BE49-F238E27FC236}">
                <a16:creationId xmlns:a16="http://schemas.microsoft.com/office/drawing/2014/main" id="{F95C2D9B-5FD7-40AE-A890-426F34C57392}"/>
              </a:ext>
            </a:extLst>
          </p:cNvPr>
          <p:cNvSpPr>
            <a:spLocks noGrp="1" noChangeArrowheads="1"/>
          </p:cNvSpPr>
          <p:nvPr>
            <p:ph type="subTitle" idx="4294967295"/>
          </p:nvPr>
        </p:nvSpPr>
        <p:spPr>
          <a:xfrm>
            <a:off x="2895600" y="4267200"/>
            <a:ext cx="6400800" cy="68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None/>
            </a:pPr>
            <a:r>
              <a:rPr lang="en-US" altLang="en-US">
                <a:effectLst/>
                <a:latin typeface="Trebuchet MS" panose="020B0603020202020204" pitchFamily="34" charset="0"/>
              </a:rPr>
              <a:t>RI District 1990 (Switzerland)</a:t>
            </a:r>
          </a:p>
        </p:txBody>
      </p:sp>
      <p:sp>
        <p:nvSpPr>
          <p:cNvPr id="5" name="Rectangle 3">
            <a:extLst>
              <a:ext uri="{FF2B5EF4-FFF2-40B4-BE49-F238E27FC236}">
                <a16:creationId xmlns:a16="http://schemas.microsoft.com/office/drawing/2014/main" id="{2AC0D439-7139-4859-B83B-75032250CC1C}"/>
              </a:ext>
            </a:extLst>
          </p:cNvPr>
          <p:cNvSpPr txBox="1">
            <a:spLocks noChangeArrowheads="1"/>
          </p:cNvSpPr>
          <p:nvPr/>
        </p:nvSpPr>
        <p:spPr bwMode="auto">
          <a:xfrm>
            <a:off x="2971800" y="5410200"/>
            <a:ext cx="6400800" cy="685800"/>
          </a:xfrm>
          <a:prstGeom prst="rect">
            <a:avLst/>
          </a:prstGeom>
          <a:noFill/>
          <a:ln w="9525">
            <a:noFill/>
            <a:miter lim="800000"/>
            <a:headEnd/>
            <a:tailEnd/>
          </a:ln>
          <a:effectLst/>
        </p:spPr>
        <p:txBody>
          <a:bodyPr/>
          <a:lst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Arial" charset="0"/>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Arial" charset="0"/>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Arial" charset="0"/>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Arial" charset="0"/>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indent="0" algn="ctr">
              <a:buClr>
                <a:srgbClr val="FFCC00"/>
              </a:buClr>
              <a:buNone/>
              <a:defRPr/>
            </a:pPr>
            <a:r>
              <a:rPr lang="en-US" altLang="en-US" sz="1400" dirty="0">
                <a:solidFill>
                  <a:srgbClr val="FFFFFF"/>
                </a:solidFill>
              </a:rPr>
              <a:t>RI District 1990 in Western Switzerland donated $145,000 (US$) to acquire essential instruments, equipment and a patient bus for the Nepal Red Cross’s Shree Janaki Eye Hospital.  </a:t>
            </a:r>
          </a:p>
        </p:txBody>
      </p:sp>
      <p:pic>
        <p:nvPicPr>
          <p:cNvPr id="6" name="Picture 5" descr="Diagram&#10;&#10;Description automatically generated with low confidence">
            <a:extLst>
              <a:ext uri="{FF2B5EF4-FFF2-40B4-BE49-F238E27FC236}">
                <a16:creationId xmlns:a16="http://schemas.microsoft.com/office/drawing/2014/main" id="{18B6FE7B-23F1-46AC-862E-D62C69265DAB}"/>
              </a:ext>
            </a:extLst>
          </p:cNvPr>
          <p:cNvPicPr>
            <a:picLocks noChangeAspect="1"/>
          </p:cNvPicPr>
          <p:nvPr/>
        </p:nvPicPr>
        <p:blipFill rotWithShape="1">
          <a:blip r:embed="rId3"/>
          <a:srcRect l="3544" t="11372" r="6885" b="12808"/>
          <a:stretch/>
        </p:blipFill>
        <p:spPr>
          <a:xfrm>
            <a:off x="5867400" y="328613"/>
            <a:ext cx="4587240" cy="106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Rotary_Foto_janakpur_bus_2">
            <a:extLst>
              <a:ext uri="{FF2B5EF4-FFF2-40B4-BE49-F238E27FC236}">
                <a16:creationId xmlns:a16="http://schemas.microsoft.com/office/drawing/2014/main" id="{35C1586F-D2F7-42FE-882A-18AC4FD53E89}"/>
              </a:ext>
            </a:extLst>
          </p:cNvPr>
          <p:cNvPicPr>
            <a:picLocks noChangeAspect="1" noChangeArrowheads="1"/>
          </p:cNvPicPr>
          <p:nvPr/>
        </p:nvPicPr>
        <p:blipFill>
          <a:blip r:embed="rId3"/>
          <a:srcRect/>
          <a:stretch>
            <a:fillRect/>
          </a:stretch>
        </p:blipFill>
        <p:spPr bwMode="auto">
          <a:xfrm>
            <a:off x="2514600" y="30480"/>
            <a:ext cx="7162800" cy="5372100"/>
          </a:xfrm>
          <a:prstGeom prst="rect">
            <a:avLst/>
          </a:prstGeom>
          <a:ln>
            <a:noFill/>
          </a:ln>
          <a:effectLst>
            <a:softEdge rad="112500"/>
          </a:effectLst>
        </p:spPr>
      </p:pic>
      <p:sp>
        <p:nvSpPr>
          <p:cNvPr id="3" name="Subtitle 2">
            <a:extLst>
              <a:ext uri="{FF2B5EF4-FFF2-40B4-BE49-F238E27FC236}">
                <a16:creationId xmlns:a16="http://schemas.microsoft.com/office/drawing/2014/main" id="{874F0418-D1CC-459F-AF2D-8654BC10E4F8}"/>
              </a:ext>
            </a:extLst>
          </p:cNvPr>
          <p:cNvSpPr>
            <a:spLocks noGrp="1"/>
          </p:cNvSpPr>
          <p:nvPr>
            <p:ph type="subTitle" sz="quarter" idx="1"/>
          </p:nvPr>
        </p:nvSpPr>
        <p:spPr>
          <a:xfrm>
            <a:off x="2362200" y="5486400"/>
            <a:ext cx="7391400" cy="1371600"/>
          </a:xfrm>
        </p:spPr>
        <p:txBody>
          <a:bodyPr/>
          <a:lstStyle/>
          <a:p>
            <a:pPr>
              <a:defRPr/>
            </a:pPr>
            <a:r>
              <a:rPr lang="en-US" altLang="en-US" sz="1400" dirty="0"/>
              <a:t>Each year this hospital restores the sight of over 6500 poor people by performing surgeries necessitated by poverty-induced cataract and trachoma.  In addition, over 125,000 people receive clinical and educational services for which the bus has proven very important to reach remote populations.  The RC of </a:t>
            </a:r>
            <a:r>
              <a:rPr lang="en-US" altLang="en-US" sz="1400" dirty="0" err="1"/>
              <a:t>Jankpur</a:t>
            </a:r>
            <a:r>
              <a:rPr lang="en-US" altLang="en-US" sz="1400" dirty="0"/>
              <a:t> assisted the hospital in the framing of the joint eye care programs of the Swiss Red Cross and the Nepal Red Cross.  </a:t>
            </a:r>
          </a:p>
          <a:p>
            <a:pPr>
              <a:defRPr/>
            </a:pPr>
            <a:endParaRPr lang="en-US" sz="1400" dirty="0"/>
          </a:p>
        </p:txBody>
      </p:sp>
    </p:spTree>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theme/theme1.xml><?xml version="1.0" encoding="utf-8"?>
<a:theme xmlns:a="http://schemas.openxmlformats.org/drawingml/2006/main" name="2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2_Stream">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402</TotalTime>
  <Words>1571</Words>
  <Application>Microsoft Office PowerPoint</Application>
  <PresentationFormat>Widescreen</PresentationFormat>
  <Paragraphs>53</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Garamond</vt:lpstr>
      <vt:lpstr>Trebuchet MS</vt:lpstr>
      <vt:lpstr>Wingdings</vt:lpstr>
      <vt:lpstr>2_Stream</vt:lpstr>
      <vt:lpstr>The Work of the Blindness Prevention Rotary Action Group</vt:lpstr>
      <vt:lpstr>Eerste River Hospital Cape Town, South Africa</vt:lpstr>
      <vt:lpstr>PowerPoint Presentation</vt:lpstr>
      <vt:lpstr>PowerPoint Presentation</vt:lpstr>
      <vt:lpstr>Zaheerabad, India</vt:lpstr>
      <vt:lpstr>PowerPoint Presentation</vt:lpstr>
      <vt:lpstr>PowerPoint Presentation</vt:lpstr>
      <vt:lpstr>Matching Grant #62332</vt:lpstr>
      <vt:lpstr>PowerPoint Presentation</vt:lpstr>
      <vt:lpstr>PowerPoint Presentation</vt:lpstr>
      <vt:lpstr>Usha Kiran Eye Hospital Karnataka, India </vt:lpstr>
      <vt:lpstr>PowerPoint Presentation</vt:lpstr>
      <vt:lpstr>PowerPoint Presentation</vt:lpstr>
      <vt:lpstr>Corneal Transplant &amp; Eye Bank Unit Angel C. Padilla Hospital Tucuman, Argentina</vt:lpstr>
      <vt:lpstr>PowerPoint Presentation</vt:lpstr>
      <vt:lpstr>PowerPoint Presentation</vt:lpstr>
      <vt:lpstr>Shree Janaki Eye Hospital Patient Bus Janakpu, East Nepal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Work of the Blindness Prevention Rotary Action Group</dc:title>
  <dc:creator>Harriett Schloer</dc:creator>
  <cp:lastModifiedBy>Harriett Schloer</cp:lastModifiedBy>
  <cp:revision>3</cp:revision>
  <dcterms:created xsi:type="dcterms:W3CDTF">2021-06-04T13:32:39Z</dcterms:created>
  <dcterms:modified xsi:type="dcterms:W3CDTF">2021-06-04T20:15:12Z</dcterms:modified>
</cp:coreProperties>
</file>